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4" r:id="rId3"/>
    <p:sldMasterId id="2147483679" r:id="rId4"/>
    <p:sldMasterId id="2147483683" r:id="rId5"/>
  </p:sldMasterIdLst>
  <p:notesMasterIdLst>
    <p:notesMasterId r:id="rId15"/>
  </p:notesMasterIdLst>
  <p:handoutMasterIdLst>
    <p:handoutMasterId r:id="rId16"/>
  </p:handoutMasterIdLst>
  <p:sldIdLst>
    <p:sldId id="282" r:id="rId6"/>
    <p:sldId id="283" r:id="rId7"/>
    <p:sldId id="284" r:id="rId8"/>
    <p:sldId id="285" r:id="rId9"/>
    <p:sldId id="286" r:id="rId10"/>
    <p:sldId id="287" r:id="rId11"/>
    <p:sldId id="288" r:id="rId12"/>
    <p:sldId id="289" r:id="rId13"/>
    <p:sldId id="292" r:id="rId14"/>
  </p:sldIdLst>
  <p:sldSz cx="9144000" cy="6858000" type="screen4x3"/>
  <p:notesSz cx="68834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A300"/>
    <a:srgbClr val="618523"/>
    <a:srgbClr val="8082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976" autoAdjust="0"/>
  </p:normalViewPr>
  <p:slideViewPr>
    <p:cSldViewPr>
      <p:cViewPr varScale="1">
        <p:scale>
          <a:sx n="62" d="100"/>
          <a:sy n="62" d="100"/>
        </p:scale>
        <p:origin x="-1374" y="-90"/>
      </p:cViewPr>
      <p:guideLst>
        <p:guide orient="horz" pos="2160"/>
        <p:guide pos="2880"/>
      </p:guideLst>
    </p:cSldViewPr>
  </p:slideViewPr>
  <p:notesTextViewPr>
    <p:cViewPr>
      <p:scale>
        <a:sx n="100" d="100"/>
        <a:sy n="100" d="100"/>
      </p:scale>
      <p:origin x="0" y="0"/>
    </p:cViewPr>
  </p:notesTextViewPr>
  <p:notesViewPr>
    <p:cSldViewPr>
      <p:cViewPr varScale="1">
        <p:scale>
          <a:sx n="79" d="100"/>
          <a:sy n="79" d="100"/>
        </p:scale>
        <p:origin x="-3276" y="-84"/>
      </p:cViewPr>
      <p:guideLst>
        <p:guide orient="horz" pos="3120"/>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98900" y="0"/>
            <a:ext cx="2982913" cy="495300"/>
          </a:xfrm>
          <a:prstGeom prst="rect">
            <a:avLst/>
          </a:prstGeom>
        </p:spPr>
        <p:txBody>
          <a:bodyPr vert="horz" lIns="91440" tIns="45720" rIns="91440" bIns="45720" rtlCol="0"/>
          <a:lstStyle>
            <a:lvl1pPr algn="r">
              <a:defRPr sz="1200"/>
            </a:lvl1pPr>
          </a:lstStyle>
          <a:p>
            <a:fld id="{DBD62E6A-BC7D-41CC-BFDB-1294EA24FC14}" type="datetimeFigureOut">
              <a:rPr lang="en-GB" smtClean="0"/>
              <a:pPr/>
              <a:t>11/05/2016</a:t>
            </a:fld>
            <a:endParaRPr lang="en-GB"/>
          </a:p>
        </p:txBody>
      </p:sp>
      <p:sp>
        <p:nvSpPr>
          <p:cNvPr id="4" name="Footer Placeholder 3"/>
          <p:cNvSpPr>
            <a:spLocks noGrp="1"/>
          </p:cNvSpPr>
          <p:nvPr>
            <p:ph type="ftr" sz="quarter" idx="2"/>
          </p:nvPr>
        </p:nvSpPr>
        <p:spPr>
          <a:xfrm>
            <a:off x="0" y="9409113"/>
            <a:ext cx="2982913"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98900" y="9409113"/>
            <a:ext cx="2982913" cy="495300"/>
          </a:xfrm>
          <a:prstGeom prst="rect">
            <a:avLst/>
          </a:prstGeom>
        </p:spPr>
        <p:txBody>
          <a:bodyPr vert="horz" lIns="91440" tIns="45720" rIns="91440" bIns="45720" rtlCol="0" anchor="b"/>
          <a:lstStyle>
            <a:lvl1pPr algn="r">
              <a:defRPr sz="1200"/>
            </a:lvl1pPr>
          </a:lstStyle>
          <a:p>
            <a:fld id="{F10EBFA4-35CF-4AE7-A174-AA36082EF779}" type="slidenum">
              <a:rPr lang="en-GB" smtClean="0"/>
              <a:pPr/>
              <a:t>‹#›</a:t>
            </a:fld>
            <a:endParaRPr lang="en-GB"/>
          </a:p>
        </p:txBody>
      </p:sp>
    </p:spTree>
    <p:extLst>
      <p:ext uri="{BB962C8B-B14F-4D97-AF65-F5344CB8AC3E}">
        <p14:creationId xmlns:p14="http://schemas.microsoft.com/office/powerpoint/2010/main" val="2044236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98900" y="0"/>
            <a:ext cx="2982913" cy="495300"/>
          </a:xfrm>
          <a:prstGeom prst="rect">
            <a:avLst/>
          </a:prstGeom>
        </p:spPr>
        <p:txBody>
          <a:bodyPr vert="horz" lIns="91440" tIns="45720" rIns="91440" bIns="45720" rtlCol="0"/>
          <a:lstStyle>
            <a:lvl1pPr algn="r">
              <a:defRPr sz="1200"/>
            </a:lvl1pPr>
          </a:lstStyle>
          <a:p>
            <a:fld id="{D2B19765-426E-492A-839B-441F9E045511}" type="datetimeFigureOut">
              <a:rPr lang="en-GB" smtClean="0"/>
              <a:pPr/>
              <a:t>11/05/2016</a:t>
            </a:fld>
            <a:endParaRPr lang="en-GB"/>
          </a:p>
        </p:txBody>
      </p:sp>
      <p:sp>
        <p:nvSpPr>
          <p:cNvPr id="4" name="Slide Image Placeholder 3"/>
          <p:cNvSpPr>
            <a:spLocks noGrp="1" noRot="1" noChangeAspect="1"/>
          </p:cNvSpPr>
          <p:nvPr>
            <p:ph type="sldImg" idx="2"/>
          </p:nvPr>
        </p:nvSpPr>
        <p:spPr>
          <a:xfrm>
            <a:off x="965200" y="742950"/>
            <a:ext cx="4953000" cy="3714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975" y="4705350"/>
            <a:ext cx="5505450" cy="44577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9113"/>
            <a:ext cx="2982913"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98900" y="9409113"/>
            <a:ext cx="2982913" cy="495300"/>
          </a:xfrm>
          <a:prstGeom prst="rect">
            <a:avLst/>
          </a:prstGeom>
        </p:spPr>
        <p:txBody>
          <a:bodyPr vert="horz" lIns="91440" tIns="45720" rIns="91440" bIns="45720" rtlCol="0" anchor="b"/>
          <a:lstStyle>
            <a:lvl1pPr algn="r">
              <a:defRPr sz="1200"/>
            </a:lvl1pPr>
          </a:lstStyle>
          <a:p>
            <a:fld id="{B535855F-AAED-4662-A509-A516BF0AAB96}" type="slidenum">
              <a:rPr lang="en-GB" smtClean="0"/>
              <a:pPr/>
              <a:t>‹#›</a:t>
            </a:fld>
            <a:endParaRPr lang="en-GB"/>
          </a:p>
        </p:txBody>
      </p:sp>
    </p:spTree>
    <p:extLst>
      <p:ext uri="{BB962C8B-B14F-4D97-AF65-F5344CB8AC3E}">
        <p14:creationId xmlns:p14="http://schemas.microsoft.com/office/powerpoint/2010/main" val="3229599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 charset="0"/>
            </a:endParaRPr>
          </a:p>
        </p:txBody>
      </p:sp>
      <p:sp>
        <p:nvSpPr>
          <p:cNvPr id="4" name="Slide Number Placeholder 3"/>
          <p:cNvSpPr>
            <a:spLocks noGrp="1"/>
          </p:cNvSpPr>
          <p:nvPr>
            <p:ph type="sldNum" sz="quarter" idx="5"/>
          </p:nvPr>
        </p:nvSpPr>
        <p:spPr/>
        <p:txBody>
          <a:bodyPr/>
          <a:lstStyle/>
          <a:p>
            <a:pPr>
              <a:defRPr/>
            </a:pPr>
            <a:fld id="{5C1D30D9-E151-43EE-8327-24D73770E156}" type="slidenum">
              <a:rPr lang="en-US" smtClean="0"/>
              <a:pPr>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pitchFamily="1" charset="0"/>
              </a:rPr>
              <a:t>How to get going.</a:t>
            </a:r>
          </a:p>
          <a:p>
            <a:endParaRPr lang="en-US" dirty="0" smtClean="0">
              <a:latin typeface="Times" pitchFamily="1" charset="0"/>
            </a:endParaRPr>
          </a:p>
          <a:p>
            <a:r>
              <a:rPr lang="en-US" dirty="0" smtClean="0">
                <a:latin typeface="Times" pitchFamily="1" charset="0"/>
              </a:rPr>
              <a:t>Signing in gives access to Register a review, My PROSPERO records and My details.</a:t>
            </a:r>
          </a:p>
          <a:p>
            <a:endParaRPr lang="en-US" dirty="0" smtClean="0">
              <a:latin typeface="Times" pitchFamily="1" charset="0"/>
            </a:endParaRPr>
          </a:p>
          <a:p>
            <a:r>
              <a:rPr lang="en-US" dirty="0" smtClean="0">
                <a:latin typeface="Times" pitchFamily="1" charset="0"/>
              </a:rPr>
              <a:t>Information given when setting up a user account is used to automatically populate relevant fields in the registration form. We recommend using work details rather than personal details.</a:t>
            </a:r>
          </a:p>
          <a:p>
            <a:endParaRPr lang="en-US" dirty="0" smtClean="0">
              <a:latin typeface="Times" pitchFamily="1" charset="0"/>
            </a:endParaRPr>
          </a:p>
          <a:p>
            <a:endParaRPr lang="en-US" dirty="0" smtClean="0">
              <a:latin typeface="Times" pitchFamily="1" charset="0"/>
            </a:endParaRPr>
          </a:p>
        </p:txBody>
      </p:sp>
      <p:sp>
        <p:nvSpPr>
          <p:cNvPr id="4" name="Slide Number Placeholder 3"/>
          <p:cNvSpPr>
            <a:spLocks noGrp="1"/>
          </p:cNvSpPr>
          <p:nvPr>
            <p:ph type="sldNum" sz="quarter" idx="5"/>
          </p:nvPr>
        </p:nvSpPr>
        <p:spPr/>
        <p:txBody>
          <a:bodyPr/>
          <a:lstStyle/>
          <a:p>
            <a:pPr>
              <a:defRPr/>
            </a:pPr>
            <a:fld id="{34D04B04-70F8-4BCC-8A22-3E42977A4176}"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pitchFamily="1" charset="0"/>
              </a:rPr>
              <a:t>Validate this page button shows fields still to be completed. </a:t>
            </a:r>
          </a:p>
          <a:p>
            <a:pPr eaLnBrk="1" hangingPunct="1"/>
            <a:endParaRPr lang="en-US" smtClean="0">
              <a:latin typeface="Times" pitchFamily="1" charset="0"/>
            </a:endParaRPr>
          </a:p>
          <a:p>
            <a:pPr eaLnBrk="1" hangingPunct="1"/>
            <a:r>
              <a:rPr lang="en-US" smtClean="0">
                <a:latin typeface="Times" pitchFamily="1" charset="0"/>
              </a:rPr>
              <a:t>When you have four green lights – submit enabled</a:t>
            </a:r>
          </a:p>
          <a:p>
            <a:endParaRPr lang="en-US" smtClean="0">
              <a:latin typeface="Times" pitchFamily="1" charset="0"/>
            </a:endParaRPr>
          </a:p>
        </p:txBody>
      </p:sp>
      <p:sp>
        <p:nvSpPr>
          <p:cNvPr id="4" name="Slide Number Placeholder 3"/>
          <p:cNvSpPr>
            <a:spLocks noGrp="1"/>
          </p:cNvSpPr>
          <p:nvPr>
            <p:ph type="sldNum" sz="quarter" idx="5"/>
          </p:nvPr>
        </p:nvSpPr>
        <p:spPr/>
        <p:txBody>
          <a:bodyPr/>
          <a:lstStyle/>
          <a:p>
            <a:pPr>
              <a:defRPr/>
            </a:pPr>
            <a:fld id="{FB5FB6E4-F38B-4059-B71B-84C33B1F1274}"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latin typeface="Times" pitchFamily="1" charset="0"/>
            </a:endParaRPr>
          </a:p>
        </p:txBody>
      </p:sp>
      <p:sp>
        <p:nvSpPr>
          <p:cNvPr id="4" name="Slide Number Placeholder 3"/>
          <p:cNvSpPr>
            <a:spLocks noGrp="1"/>
          </p:cNvSpPr>
          <p:nvPr>
            <p:ph type="sldNum" sz="quarter" idx="5"/>
          </p:nvPr>
        </p:nvSpPr>
        <p:spPr/>
        <p:txBody>
          <a:bodyPr/>
          <a:lstStyle/>
          <a:p>
            <a:pPr>
              <a:defRPr/>
            </a:pPr>
            <a:fld id="{DA0C5B2B-1ED0-4E55-954E-57234B1285C8}"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 charset="0"/>
            </a:endParaRPr>
          </a:p>
        </p:txBody>
      </p:sp>
      <p:sp>
        <p:nvSpPr>
          <p:cNvPr id="4" name="Slide Number Placeholder 3"/>
          <p:cNvSpPr>
            <a:spLocks noGrp="1"/>
          </p:cNvSpPr>
          <p:nvPr>
            <p:ph type="sldNum" sz="quarter" idx="5"/>
          </p:nvPr>
        </p:nvSpPr>
        <p:spPr/>
        <p:txBody>
          <a:bodyPr/>
          <a:lstStyle/>
          <a:p>
            <a:pPr>
              <a:defRPr/>
            </a:pPr>
            <a:fld id="{AEDC757B-47D7-47A9-92D3-D75DD254C70A}"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35855F-AAED-4662-A509-A516BF0AAB96}" type="slidenum">
              <a:rPr lang="en-GB" smtClean="0"/>
              <a:pPr/>
              <a:t>9</a:t>
            </a:fld>
            <a:endParaRPr lang="en-GB"/>
          </a:p>
        </p:txBody>
      </p:sp>
    </p:spTree>
    <p:extLst>
      <p:ext uri="{BB962C8B-B14F-4D97-AF65-F5344CB8AC3E}">
        <p14:creationId xmlns:p14="http://schemas.microsoft.com/office/powerpoint/2010/main" val="4912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276872"/>
            <a:ext cx="7772400" cy="648072"/>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683568" y="3284984"/>
            <a:ext cx="6400800" cy="648072"/>
          </a:xfrm>
          <a:prstGeom prst="rect">
            <a:avLst/>
          </a:prstGeo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A38AF94-0857-493A-93BE-C0D37AB080F0}" type="datetimeFigureOut">
              <a:rPr lang="en-GB"/>
              <a:pPr>
                <a:defRPr/>
              </a:pPr>
              <a:t>11/05/2016</a:t>
            </a:fld>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3FEE014-1475-4AD5-A4A0-3A0FFCEE7EEB}" type="slidenum">
              <a:rPr lang="en-GB"/>
              <a:pPr>
                <a:defRPr/>
              </a:pPr>
              <a:t>‹#›</a:t>
            </a:fld>
            <a:endParaRPr lang="en-GB"/>
          </a:p>
        </p:txBody>
      </p:sp>
    </p:spTree>
    <p:extLst>
      <p:ext uri="{BB962C8B-B14F-4D97-AF65-F5344CB8AC3E}">
        <p14:creationId xmlns:p14="http://schemas.microsoft.com/office/powerpoint/2010/main" val="96274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6959BDE-2119-447F-A6CE-2EDBC00BD9E7}" type="datetimeFigureOut">
              <a:rPr lang="en-GB"/>
              <a:pPr>
                <a:defRPr/>
              </a:pPr>
              <a:t>11/05/2016</a:t>
            </a:fld>
            <a:endParaRPr lang="en-GB"/>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FCEEB60-1451-4278-A4B4-2C8C59310F47}" type="slidenum">
              <a:rPr lang="en-GB"/>
              <a:pPr>
                <a:defRPr/>
              </a:pPr>
              <a:t>‹#›</a:t>
            </a:fld>
            <a:endParaRPr lang="en-GB"/>
          </a:p>
        </p:txBody>
      </p:sp>
    </p:spTree>
    <p:extLst>
      <p:ext uri="{BB962C8B-B14F-4D97-AF65-F5344CB8AC3E}">
        <p14:creationId xmlns:p14="http://schemas.microsoft.com/office/powerpoint/2010/main" val="463070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GB" dirty="0"/>
          </a:p>
        </p:txBody>
      </p:sp>
      <p:sp>
        <p:nvSpPr>
          <p:cNvPr id="3" name="Content Placeholder 2"/>
          <p:cNvSpPr>
            <a:spLocks noGrp="1"/>
          </p:cNvSpPr>
          <p:nvPr>
            <p:ph idx="1"/>
          </p:nvPr>
        </p:nvSpPr>
        <p:spPr>
          <a:xfrm>
            <a:off x="467544" y="1988840"/>
            <a:ext cx="8229600" cy="388843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7B6F684-8FA1-4410-942D-A943A910E6D7}" type="datetimeFigureOut">
              <a:rPr lang="en-GB"/>
              <a:pPr>
                <a:defRPr/>
              </a:pPr>
              <a:t>11/05/2016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B537A31-762D-4E4F-B20A-A064FE426EE3}" type="slidenum">
              <a:rPr lang="en-GB"/>
              <a:pPr>
                <a:defRPr/>
              </a:pPr>
              <a:t>‹#›</a:t>
            </a:fld>
            <a:endParaRPr lang="en-GB"/>
          </a:p>
        </p:txBody>
      </p:sp>
    </p:spTree>
    <p:extLst>
      <p:ext uri="{BB962C8B-B14F-4D97-AF65-F5344CB8AC3E}">
        <p14:creationId xmlns:p14="http://schemas.microsoft.com/office/powerpoint/2010/main" val="4243477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67544" y="548680"/>
            <a:ext cx="8229600" cy="850106"/>
          </a:xfrm>
        </p:spPr>
        <p:txBody>
          <a:bodyPr anchor="t">
            <a:normAutofit/>
          </a:bodyPr>
          <a:lstStyle>
            <a:lvl1pPr>
              <a:defRPr sz="3600">
                <a:solidFill>
                  <a:srgbClr val="66A300"/>
                </a:solidFill>
              </a:defRPr>
            </a:lvl1pPr>
          </a:lstStyle>
          <a:p>
            <a:r>
              <a:rPr lang="en-US" dirty="0" smtClean="0"/>
              <a:t>Click to edit content</a:t>
            </a:r>
            <a:endParaRPr lang="en-GB" dirty="0"/>
          </a:p>
        </p:txBody>
      </p:sp>
      <p:sp>
        <p:nvSpPr>
          <p:cNvPr id="3" name="Text Placeholder 2"/>
          <p:cNvSpPr>
            <a:spLocks noGrp="1"/>
          </p:cNvSpPr>
          <p:nvPr>
            <p:ph type="body" sz="quarter" idx="10"/>
          </p:nvPr>
        </p:nvSpPr>
        <p:spPr>
          <a:xfrm>
            <a:off x="539552" y="1700213"/>
            <a:ext cx="8136904" cy="4249737"/>
          </a:xfrm>
        </p:spPr>
        <p:txBody>
          <a:bodyPr/>
          <a:lstStyle>
            <a:lvl1pPr>
              <a:buClr>
                <a:srgbClr val="66A300"/>
              </a:buClr>
              <a:defRPr sz="2800"/>
            </a:lvl1pPr>
            <a:lvl2pPr>
              <a:defRPr sz="24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2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559" y="620688"/>
            <a:ext cx="7920879" cy="648072"/>
          </a:xfrm>
        </p:spPr>
        <p:txBody>
          <a:bodyPr/>
          <a:lstStyle>
            <a:lvl1pPr>
              <a:defRPr/>
            </a:lvl1pPr>
          </a:lstStyle>
          <a:p>
            <a:r>
              <a:rPr lang="en-US" dirty="0" smtClean="0"/>
              <a:t>Click to edit content</a:t>
            </a:r>
            <a:endParaRPr lang="en-GB" dirty="0"/>
          </a:p>
        </p:txBody>
      </p:sp>
      <p:sp>
        <p:nvSpPr>
          <p:cNvPr id="5" name="Content Placeholder 4"/>
          <p:cNvSpPr>
            <a:spLocks noGrp="1"/>
          </p:cNvSpPr>
          <p:nvPr>
            <p:ph sz="quarter" idx="10"/>
          </p:nvPr>
        </p:nvSpPr>
        <p:spPr>
          <a:xfrm>
            <a:off x="611560" y="1484313"/>
            <a:ext cx="3816424" cy="4537075"/>
          </a:xfrm>
        </p:spPr>
        <p:txBody>
          <a:bodyPr/>
          <a:lstStyle>
            <a:lvl1pPr>
              <a:defRPr sz="2800"/>
            </a:lvl1pPr>
            <a:lvl2pPr>
              <a:defRPr sz="24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4"/>
          <p:cNvSpPr>
            <a:spLocks noGrp="1"/>
          </p:cNvSpPr>
          <p:nvPr>
            <p:ph sz="quarter" idx="11"/>
          </p:nvPr>
        </p:nvSpPr>
        <p:spPr>
          <a:xfrm>
            <a:off x="4716016" y="1484784"/>
            <a:ext cx="3816424" cy="4537075"/>
          </a:xfrm>
        </p:spPr>
        <p:txBody>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templat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39552" y="1700808"/>
            <a:ext cx="8136904" cy="4176464"/>
          </a:xfrm>
        </p:spPr>
        <p:txBody>
          <a:bodyPr/>
          <a:lstStyle/>
          <a:p>
            <a:r>
              <a:rPr lang="en-US" smtClean="0"/>
              <a:t>Click icon to add picture</a:t>
            </a:r>
            <a:endParaRPr lang="en-GB" dirty="0"/>
          </a:p>
        </p:txBody>
      </p:sp>
      <p:sp>
        <p:nvSpPr>
          <p:cNvPr id="9" name="Title 4"/>
          <p:cNvSpPr>
            <a:spLocks noGrp="1"/>
          </p:cNvSpPr>
          <p:nvPr>
            <p:ph type="title" hasCustomPrompt="1"/>
          </p:nvPr>
        </p:nvSpPr>
        <p:spPr>
          <a:xfrm>
            <a:off x="467544" y="548680"/>
            <a:ext cx="8229600" cy="850106"/>
          </a:xfrm>
        </p:spPr>
        <p:txBody>
          <a:bodyPr anchor="t">
            <a:normAutofit/>
          </a:bodyPr>
          <a:lstStyle>
            <a:lvl1pPr>
              <a:defRPr sz="3600"/>
            </a:lvl1pPr>
          </a:lstStyle>
          <a:p>
            <a:r>
              <a:rPr lang="en-US" dirty="0" smtClean="0"/>
              <a:t>Click to edit content</a:t>
            </a:r>
            <a:endParaRPr lang="en-GB"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7584" y="3284984"/>
            <a:ext cx="6400800" cy="648072"/>
          </a:xfrm>
          <a:prstGeom prst="rect">
            <a:avLst/>
          </a:prstGeo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Title 3"/>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29485912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67544" y="548680"/>
            <a:ext cx="8229600" cy="850106"/>
          </a:xfrm>
        </p:spPr>
        <p:txBody>
          <a:bodyPr anchor="t">
            <a:normAutofit/>
          </a:bodyPr>
          <a:lstStyle>
            <a:lvl1pPr>
              <a:defRPr sz="3600"/>
            </a:lvl1pPr>
          </a:lstStyle>
          <a:p>
            <a:r>
              <a:rPr lang="en-US" dirty="0" smtClean="0"/>
              <a:t>Click to edit content</a:t>
            </a:r>
            <a:endParaRPr lang="en-GB" dirty="0"/>
          </a:p>
        </p:txBody>
      </p:sp>
      <p:sp>
        <p:nvSpPr>
          <p:cNvPr id="3" name="Text Placeholder 2"/>
          <p:cNvSpPr>
            <a:spLocks noGrp="1"/>
          </p:cNvSpPr>
          <p:nvPr>
            <p:ph type="body" sz="quarter" idx="10"/>
          </p:nvPr>
        </p:nvSpPr>
        <p:spPr>
          <a:xfrm>
            <a:off x="539552" y="1700213"/>
            <a:ext cx="8136904" cy="4249737"/>
          </a:xfrm>
        </p:spPr>
        <p:txBody>
          <a:bodyPr/>
          <a:lstStyle>
            <a:lvl1pPr>
              <a:defRPr sz="2800"/>
            </a:lvl1pPr>
            <a:lvl2pPr>
              <a:defRPr sz="24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559" y="620688"/>
            <a:ext cx="7920879" cy="648072"/>
          </a:xfrm>
        </p:spPr>
        <p:txBody>
          <a:bodyPr/>
          <a:lstStyle>
            <a:lvl1pPr>
              <a:defRPr/>
            </a:lvl1pPr>
          </a:lstStyle>
          <a:p>
            <a:r>
              <a:rPr lang="en-US" dirty="0" smtClean="0"/>
              <a:t>Click to edit content</a:t>
            </a:r>
            <a:endParaRPr lang="en-GB" dirty="0"/>
          </a:p>
        </p:txBody>
      </p:sp>
      <p:sp>
        <p:nvSpPr>
          <p:cNvPr id="5" name="Content Placeholder 4"/>
          <p:cNvSpPr>
            <a:spLocks noGrp="1"/>
          </p:cNvSpPr>
          <p:nvPr>
            <p:ph sz="quarter" idx="10"/>
          </p:nvPr>
        </p:nvSpPr>
        <p:spPr>
          <a:xfrm>
            <a:off x="611560" y="1484313"/>
            <a:ext cx="3816424" cy="4537075"/>
          </a:xfrm>
        </p:spPr>
        <p:txBody>
          <a:bodyPr/>
          <a:lstStyle>
            <a:lvl1pPr>
              <a:defRPr sz="2800"/>
            </a:lvl1pPr>
            <a:lvl2pPr>
              <a:defRPr sz="24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Content Placeholder 4"/>
          <p:cNvSpPr>
            <a:spLocks noGrp="1"/>
          </p:cNvSpPr>
          <p:nvPr>
            <p:ph sz="quarter" idx="11"/>
          </p:nvPr>
        </p:nvSpPr>
        <p:spPr>
          <a:xfrm>
            <a:off x="4716016" y="1484784"/>
            <a:ext cx="3816424" cy="4537075"/>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templat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39552" y="1700808"/>
            <a:ext cx="8136904" cy="4176464"/>
          </a:xfrm>
        </p:spPr>
        <p:txBody>
          <a:bodyPr/>
          <a:lstStyle/>
          <a:p>
            <a:endParaRPr lang="en-GB" dirty="0"/>
          </a:p>
        </p:txBody>
      </p:sp>
      <p:sp>
        <p:nvSpPr>
          <p:cNvPr id="9" name="Title 4"/>
          <p:cNvSpPr>
            <a:spLocks noGrp="1"/>
          </p:cNvSpPr>
          <p:nvPr>
            <p:ph type="title" hasCustomPrompt="1"/>
          </p:nvPr>
        </p:nvSpPr>
        <p:spPr>
          <a:xfrm>
            <a:off x="467544" y="548680"/>
            <a:ext cx="8229600" cy="850106"/>
          </a:xfrm>
        </p:spPr>
        <p:txBody>
          <a:bodyPr anchor="t">
            <a:normAutofit/>
          </a:bodyPr>
          <a:lstStyle>
            <a:lvl1pPr>
              <a:defRPr sz="3600"/>
            </a:lvl1pPr>
          </a:lstStyle>
          <a:p>
            <a:r>
              <a:rPr lang="en-US" dirty="0" smtClean="0"/>
              <a:t>Click to edit content</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683568" y="3886200"/>
            <a:ext cx="7776864" cy="1752600"/>
          </a:xfrm>
        </p:spPr>
        <p:txBody>
          <a:bodyPr/>
          <a:lstStyle>
            <a:lvl1pPr marL="0" indent="0" algn="l">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268088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A38AF94-0857-493A-93BE-C0D37AB080F0}" type="datetimeFigureOut">
              <a:rPr lang="en-GB"/>
              <a:pPr>
                <a:defRPr/>
              </a:pPr>
              <a:t>11/05/2016</a:t>
            </a:fld>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3FEE014-1475-4AD5-A4A0-3A0FFCEE7EEB}" type="slidenum">
              <a:rPr lang="en-GB"/>
              <a:pPr>
                <a:defRPr/>
              </a:pPr>
              <a:t>‹#›</a:t>
            </a:fld>
            <a:endParaRPr lang="en-GB"/>
          </a:p>
        </p:txBody>
      </p:sp>
    </p:spTree>
    <p:extLst>
      <p:ext uri="{BB962C8B-B14F-4D97-AF65-F5344CB8AC3E}">
        <p14:creationId xmlns:p14="http://schemas.microsoft.com/office/powerpoint/2010/main" val="962743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6959BDE-2119-447F-A6CE-2EDBC00BD9E7}" type="datetimeFigureOut">
              <a:rPr lang="en-GB"/>
              <a:pPr>
                <a:defRPr/>
              </a:pPr>
              <a:t>11/05/2016</a:t>
            </a:fld>
            <a:endParaRPr lang="en-GB"/>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FCEEB60-1451-4278-A4B4-2C8C59310F47}" type="slidenum">
              <a:rPr lang="en-GB"/>
              <a:pPr>
                <a:defRPr/>
              </a:pPr>
              <a:t>‹#›</a:t>
            </a:fld>
            <a:endParaRPr lang="en-GB"/>
          </a:p>
        </p:txBody>
      </p:sp>
    </p:spTree>
    <p:extLst>
      <p:ext uri="{BB962C8B-B14F-4D97-AF65-F5344CB8AC3E}">
        <p14:creationId xmlns:p14="http://schemas.microsoft.com/office/powerpoint/2010/main" val="463070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7B6F684-8FA1-4410-942D-A943A910E6D7}" type="datetimeFigureOut">
              <a:rPr lang="en-GB"/>
              <a:pPr>
                <a:defRPr/>
              </a:pPr>
              <a:t>11/05/2016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B537A31-762D-4E4F-B20A-A064FE426EE3}" type="slidenum">
              <a:rPr lang="en-GB"/>
              <a:pPr>
                <a:defRPr/>
              </a:pPr>
              <a:t>‹#›</a:t>
            </a:fld>
            <a:endParaRPr lang="en-GB"/>
          </a:p>
        </p:txBody>
      </p:sp>
    </p:spTree>
    <p:extLst>
      <p:ext uri="{BB962C8B-B14F-4D97-AF65-F5344CB8AC3E}">
        <p14:creationId xmlns:p14="http://schemas.microsoft.com/office/powerpoint/2010/main" val="4243477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7584" y="3284984"/>
            <a:ext cx="6400800" cy="648072"/>
          </a:xfrm>
          <a:prstGeom prst="rect">
            <a:avLst/>
          </a:prstGeo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Title 3"/>
          <p:cNvSpPr>
            <a:spLocks noGrp="1"/>
          </p:cNvSpPr>
          <p:nvPr>
            <p:ph type="title"/>
          </p:nvPr>
        </p:nvSpPr>
        <p:spPr/>
        <p:txBody>
          <a:bodyPr/>
          <a:lstStyle/>
          <a:p>
            <a:r>
              <a:rPr lang="en-US" smtClean="0"/>
              <a:t>Click to edit Master title style</a:t>
            </a:r>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image" Target="../media/image1.gi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gif"/><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5.xml"/><Relationship Id="rId1" Type="http://schemas.openxmlformats.org/officeDocument/2006/relationships/slideLayout" Target="../slideLayouts/slideLayout16.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584" y="1772816"/>
            <a:ext cx="7488832" cy="778098"/>
          </a:xfrm>
          <a:prstGeom prst="rect">
            <a:avLst/>
          </a:prstGeom>
        </p:spPr>
        <p:txBody>
          <a:bodyPr vert="horz" lIns="91440" tIns="45720" rIns="91440" bIns="45720" rtlCol="0" anchor="t">
            <a:normAutofit/>
          </a:bodyPr>
          <a:lstStyle/>
          <a:p>
            <a:r>
              <a:rPr lang="en-US" dirty="0" smtClean="0"/>
              <a:t>Title slide </a:t>
            </a:r>
            <a:endParaRPr lang="en-GB" dirty="0"/>
          </a:p>
        </p:txBody>
      </p:sp>
      <p:sp>
        <p:nvSpPr>
          <p:cNvPr id="8" name="Rounded Rectangle 7"/>
          <p:cNvSpPr/>
          <p:nvPr/>
        </p:nvSpPr>
        <p:spPr>
          <a:xfrm>
            <a:off x="251520" y="188640"/>
            <a:ext cx="8640960" cy="6408712"/>
          </a:xfrm>
          <a:prstGeom prst="roundRect">
            <a:avLst>
              <a:gd name="adj" fmla="val 4520"/>
            </a:avLst>
          </a:prstGeom>
          <a:noFill/>
          <a:ln w="25400">
            <a:solidFill>
              <a:srgbClr val="6185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university_of_york.gif"/>
          <p:cNvPicPr>
            <a:picLocks noChangeAspect="1"/>
          </p:cNvPicPr>
          <p:nvPr/>
        </p:nvPicPr>
        <p:blipFill>
          <a:blip r:embed="rId3" cstate="print"/>
          <a:stretch>
            <a:fillRect/>
          </a:stretch>
        </p:blipFill>
        <p:spPr>
          <a:xfrm>
            <a:off x="6948264" y="6021288"/>
            <a:ext cx="1790700" cy="219075"/>
          </a:xfrm>
          <a:prstGeom prst="rect">
            <a:avLst/>
          </a:prstGeom>
        </p:spPr>
      </p:pic>
      <p:sp>
        <p:nvSpPr>
          <p:cNvPr id="14" name="TextBox 13"/>
          <p:cNvSpPr txBox="1"/>
          <p:nvPr/>
        </p:nvSpPr>
        <p:spPr>
          <a:xfrm>
            <a:off x="467544" y="5949280"/>
            <a:ext cx="4176464" cy="369332"/>
          </a:xfrm>
          <a:prstGeom prst="rect">
            <a:avLst/>
          </a:prstGeom>
          <a:noFill/>
        </p:spPr>
        <p:txBody>
          <a:bodyPr wrap="square" rtlCol="0">
            <a:spAutoFit/>
          </a:bodyPr>
          <a:lstStyle/>
          <a:p>
            <a:r>
              <a:rPr lang="en-GB" dirty="0" smtClean="0">
                <a:solidFill>
                  <a:srgbClr val="808285"/>
                </a:solidFill>
              </a:rPr>
              <a:t>Centre for Reviews and Dissemination</a:t>
            </a:r>
            <a:endParaRPr lang="en-GB" dirty="0">
              <a:solidFill>
                <a:srgbClr val="808285"/>
              </a:solidFill>
            </a:endParaRPr>
          </a:p>
        </p:txBody>
      </p:sp>
      <p:pic>
        <p:nvPicPr>
          <p:cNvPr id="6" name="Picture 18" descr="NIH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620688"/>
            <a:ext cx="2160587" cy="7556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spcBef>
          <a:spcPct val="0"/>
        </a:spcBef>
        <a:buNone/>
        <a:defRPr sz="3600" kern="1200">
          <a:solidFill>
            <a:srgbClr val="808285"/>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618523"/>
        </a:buClr>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618523"/>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618523"/>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618523"/>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618523"/>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764704"/>
            <a:ext cx="8208912" cy="778098"/>
          </a:xfrm>
          <a:prstGeom prst="rect">
            <a:avLst/>
          </a:prstGeom>
        </p:spPr>
        <p:txBody>
          <a:bodyPr vert="horz" lIns="91440" tIns="45720" rIns="91440" bIns="45720" rtlCol="0" anchor="t">
            <a:normAutofit/>
          </a:bodyPr>
          <a:lstStyle/>
          <a:p>
            <a:r>
              <a:rPr lang="en-US" dirty="0" smtClean="0"/>
              <a:t>Content slide </a:t>
            </a:r>
            <a:endParaRPr lang="en-GB" dirty="0"/>
          </a:p>
        </p:txBody>
      </p:sp>
      <p:sp>
        <p:nvSpPr>
          <p:cNvPr id="3" name="Text Placeholder 2"/>
          <p:cNvSpPr>
            <a:spLocks noGrp="1"/>
          </p:cNvSpPr>
          <p:nvPr>
            <p:ph type="body" idx="1"/>
          </p:nvPr>
        </p:nvSpPr>
        <p:spPr>
          <a:xfrm>
            <a:off x="467544" y="1988840"/>
            <a:ext cx="8229600" cy="388843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ounded Rectangle 7"/>
          <p:cNvSpPr/>
          <p:nvPr/>
        </p:nvSpPr>
        <p:spPr>
          <a:xfrm>
            <a:off x="251520" y="188640"/>
            <a:ext cx="8640960" cy="5976664"/>
          </a:xfrm>
          <a:prstGeom prst="roundRect">
            <a:avLst>
              <a:gd name="adj" fmla="val 4520"/>
            </a:avLst>
          </a:prstGeom>
          <a:noFill/>
          <a:ln w="25400">
            <a:solidFill>
              <a:srgbClr val="808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university_of_york.gif"/>
          <p:cNvPicPr>
            <a:picLocks noChangeAspect="1"/>
          </p:cNvPicPr>
          <p:nvPr/>
        </p:nvPicPr>
        <p:blipFill>
          <a:blip r:embed="rId9" cstate="print"/>
          <a:stretch>
            <a:fillRect/>
          </a:stretch>
        </p:blipFill>
        <p:spPr>
          <a:xfrm>
            <a:off x="477044" y="6237312"/>
            <a:ext cx="1790700" cy="219075"/>
          </a:xfrm>
          <a:prstGeom prst="rect">
            <a:avLst/>
          </a:prstGeom>
        </p:spPr>
      </p:pic>
      <p:sp>
        <p:nvSpPr>
          <p:cNvPr id="13" name="TextBox 12"/>
          <p:cNvSpPr txBox="1"/>
          <p:nvPr/>
        </p:nvSpPr>
        <p:spPr>
          <a:xfrm>
            <a:off x="323528" y="6381328"/>
            <a:ext cx="3744416" cy="369332"/>
          </a:xfrm>
          <a:prstGeom prst="rect">
            <a:avLst/>
          </a:prstGeom>
          <a:noFill/>
        </p:spPr>
        <p:txBody>
          <a:bodyPr wrap="square" rtlCol="0">
            <a:spAutoFit/>
          </a:bodyPr>
          <a:lstStyle/>
          <a:p>
            <a:r>
              <a:rPr lang="en-GB" dirty="0" smtClean="0">
                <a:solidFill>
                  <a:srgbClr val="808285"/>
                </a:solidFill>
              </a:rPr>
              <a:t>Centre for Reviews and Dissemination</a:t>
            </a:r>
            <a:endParaRPr lang="en-GB" dirty="0">
              <a:solidFill>
                <a:srgbClr val="808285"/>
              </a:solidFill>
            </a:endParaRPr>
          </a:p>
        </p:txBody>
      </p:sp>
      <p:pic>
        <p:nvPicPr>
          <p:cNvPr id="7" name="Picture 18" descr="NIH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55875" y="6266073"/>
            <a:ext cx="1236605" cy="43249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8" r:id="rId1"/>
    <p:sldLayoutId id="2147483667" r:id="rId2"/>
    <p:sldLayoutId id="2147483669" r:id="rId3"/>
    <p:sldLayoutId id="2147483670" r:id="rId4"/>
    <p:sldLayoutId id="2147483671" r:id="rId5"/>
    <p:sldLayoutId id="2147483672" r:id="rId6"/>
    <p:sldLayoutId id="2147483673" r:id="rId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spcBef>
          <a:spcPct val="0"/>
        </a:spcBef>
        <a:buNone/>
        <a:defRPr sz="3600" b="1" kern="1200" baseline="0">
          <a:solidFill>
            <a:srgbClr val="66A3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618523"/>
        </a:buClr>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618523"/>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618523"/>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618523"/>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618523"/>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584" y="1772816"/>
            <a:ext cx="7488832" cy="778098"/>
          </a:xfrm>
          <a:prstGeom prst="rect">
            <a:avLst/>
          </a:prstGeom>
        </p:spPr>
        <p:txBody>
          <a:bodyPr vert="horz" lIns="91440" tIns="45720" rIns="91440" bIns="45720" rtlCol="0" anchor="t">
            <a:normAutofit/>
          </a:bodyPr>
          <a:lstStyle/>
          <a:p>
            <a:r>
              <a:rPr lang="en-US" dirty="0" smtClean="0"/>
              <a:t>Title slide </a:t>
            </a:r>
            <a:endParaRPr lang="en-GB" dirty="0"/>
          </a:p>
        </p:txBody>
      </p:sp>
      <p:sp>
        <p:nvSpPr>
          <p:cNvPr id="8" name="Rounded Rectangle 7"/>
          <p:cNvSpPr/>
          <p:nvPr/>
        </p:nvSpPr>
        <p:spPr>
          <a:xfrm>
            <a:off x="251520" y="188640"/>
            <a:ext cx="8640960" cy="6408712"/>
          </a:xfrm>
          <a:prstGeom prst="roundRect">
            <a:avLst>
              <a:gd name="adj" fmla="val 4520"/>
            </a:avLst>
          </a:prstGeom>
          <a:noFill/>
          <a:ln w="25400">
            <a:solidFill>
              <a:srgbClr val="6185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university_of_york.gif"/>
          <p:cNvPicPr>
            <a:picLocks noChangeAspect="1"/>
          </p:cNvPicPr>
          <p:nvPr/>
        </p:nvPicPr>
        <p:blipFill>
          <a:blip r:embed="rId6" cstate="print"/>
          <a:stretch>
            <a:fillRect/>
          </a:stretch>
        </p:blipFill>
        <p:spPr>
          <a:xfrm>
            <a:off x="6308663" y="6021288"/>
            <a:ext cx="2430301" cy="297324"/>
          </a:xfrm>
          <a:prstGeom prst="rect">
            <a:avLst/>
          </a:prstGeom>
        </p:spPr>
      </p:pic>
      <p:sp>
        <p:nvSpPr>
          <p:cNvPr id="14" name="TextBox 13"/>
          <p:cNvSpPr txBox="1"/>
          <p:nvPr/>
        </p:nvSpPr>
        <p:spPr>
          <a:xfrm>
            <a:off x="467544" y="5949280"/>
            <a:ext cx="4176464" cy="369332"/>
          </a:xfrm>
          <a:prstGeom prst="rect">
            <a:avLst/>
          </a:prstGeom>
          <a:noFill/>
        </p:spPr>
        <p:txBody>
          <a:bodyPr wrap="square" rtlCol="0">
            <a:spAutoFit/>
          </a:bodyPr>
          <a:lstStyle/>
          <a:p>
            <a:r>
              <a:rPr lang="en-GB" dirty="0" smtClean="0">
                <a:solidFill>
                  <a:srgbClr val="808285"/>
                </a:solidFill>
                <a:latin typeface="Arial" pitchFamily="34" charset="0"/>
                <a:cs typeface="Arial" pitchFamily="34" charset="0"/>
              </a:rPr>
              <a:t>Centre for Reviews and Dissemination</a:t>
            </a:r>
            <a:endParaRPr lang="en-GB" dirty="0">
              <a:solidFill>
                <a:srgbClr val="808285"/>
              </a:solidFill>
              <a:latin typeface="Arial" pitchFamily="34" charset="0"/>
              <a:cs typeface="Arial" pitchFamily="34" charset="0"/>
            </a:endParaRPr>
          </a:p>
        </p:txBody>
      </p:sp>
      <p:pic>
        <p:nvPicPr>
          <p:cNvPr id="6" name="Picture 18" descr="NIH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216" y="620688"/>
            <a:ext cx="2160587" cy="7556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808285"/>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618523"/>
        </a:buClr>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618523"/>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618523"/>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618523"/>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618523"/>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764704"/>
            <a:ext cx="8208912" cy="778098"/>
          </a:xfrm>
          <a:prstGeom prst="rect">
            <a:avLst/>
          </a:prstGeom>
        </p:spPr>
        <p:txBody>
          <a:bodyPr vert="horz" lIns="91440" tIns="45720" rIns="91440" bIns="45720" rtlCol="0" anchor="t">
            <a:normAutofit/>
          </a:bodyPr>
          <a:lstStyle/>
          <a:p>
            <a:r>
              <a:rPr lang="en-US" dirty="0" smtClean="0"/>
              <a:t>Content slide </a:t>
            </a:r>
            <a:endParaRPr lang="en-GB" dirty="0"/>
          </a:p>
        </p:txBody>
      </p:sp>
      <p:sp>
        <p:nvSpPr>
          <p:cNvPr id="3" name="Text Placeholder 2"/>
          <p:cNvSpPr>
            <a:spLocks noGrp="1"/>
          </p:cNvSpPr>
          <p:nvPr>
            <p:ph type="body" idx="1"/>
          </p:nvPr>
        </p:nvSpPr>
        <p:spPr>
          <a:xfrm>
            <a:off x="467544" y="1988840"/>
            <a:ext cx="8229600" cy="388843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Rounded Rectangle 7"/>
          <p:cNvSpPr/>
          <p:nvPr/>
        </p:nvSpPr>
        <p:spPr>
          <a:xfrm>
            <a:off x="251520" y="188640"/>
            <a:ext cx="8640960" cy="5976664"/>
          </a:xfrm>
          <a:prstGeom prst="roundRect">
            <a:avLst>
              <a:gd name="adj" fmla="val 4520"/>
            </a:avLst>
          </a:prstGeom>
          <a:noFill/>
          <a:ln w="25400">
            <a:solidFill>
              <a:srgbClr val="808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university_of_york.gif"/>
          <p:cNvPicPr>
            <a:picLocks noChangeAspect="1"/>
          </p:cNvPicPr>
          <p:nvPr/>
        </p:nvPicPr>
        <p:blipFill>
          <a:blip r:embed="rId5" cstate="print"/>
          <a:stretch>
            <a:fillRect/>
          </a:stretch>
        </p:blipFill>
        <p:spPr>
          <a:xfrm>
            <a:off x="477044" y="6237312"/>
            <a:ext cx="1790700" cy="219075"/>
          </a:xfrm>
          <a:prstGeom prst="rect">
            <a:avLst/>
          </a:prstGeom>
        </p:spPr>
      </p:pic>
      <p:sp>
        <p:nvSpPr>
          <p:cNvPr id="13" name="TextBox 12"/>
          <p:cNvSpPr txBox="1"/>
          <p:nvPr/>
        </p:nvSpPr>
        <p:spPr>
          <a:xfrm>
            <a:off x="323528" y="6381328"/>
            <a:ext cx="3744416" cy="369332"/>
          </a:xfrm>
          <a:prstGeom prst="rect">
            <a:avLst/>
          </a:prstGeom>
          <a:noFill/>
        </p:spPr>
        <p:txBody>
          <a:bodyPr wrap="square" rtlCol="0">
            <a:spAutoFit/>
          </a:bodyPr>
          <a:lstStyle/>
          <a:p>
            <a:r>
              <a:rPr lang="en-GB" dirty="0" smtClean="0">
                <a:solidFill>
                  <a:srgbClr val="808285"/>
                </a:solidFill>
              </a:rPr>
              <a:t>Centre for Reviews and Dissemination</a:t>
            </a:r>
            <a:endParaRPr lang="en-GB" dirty="0">
              <a:solidFill>
                <a:srgbClr val="808285"/>
              </a:solidFill>
            </a:endParaRPr>
          </a:p>
        </p:txBody>
      </p:sp>
      <p:pic>
        <p:nvPicPr>
          <p:cNvPr id="7" name="Picture 18" descr="NIH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5875" y="6266073"/>
            <a:ext cx="1236605" cy="43249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iming>
    <p:tnLst>
      <p:par>
        <p:cTn id="1" dur="indefinite" restart="never" nodeType="tmRoot"/>
      </p:par>
    </p:tnLst>
  </p:timing>
  <p:txStyles>
    <p:titleStyle>
      <a:lvl1pPr algn="l" defTabSz="914400" rtl="0" eaLnBrk="1" latinLnBrk="0" hangingPunct="1">
        <a:spcBef>
          <a:spcPct val="0"/>
        </a:spcBef>
        <a:buNone/>
        <a:defRPr sz="3600" b="1" kern="1200" baseline="0">
          <a:solidFill>
            <a:srgbClr val="66A3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618523"/>
        </a:buClr>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618523"/>
        </a:buClr>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618523"/>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618523"/>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618523"/>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584" y="1772816"/>
            <a:ext cx="7488832" cy="778098"/>
          </a:xfrm>
          <a:prstGeom prst="rect">
            <a:avLst/>
          </a:prstGeom>
        </p:spPr>
        <p:txBody>
          <a:bodyPr vert="horz" lIns="91440" tIns="45720" rIns="91440" bIns="45720" rtlCol="0" anchor="t">
            <a:normAutofit/>
          </a:bodyPr>
          <a:lstStyle/>
          <a:p>
            <a:r>
              <a:rPr lang="en-US" dirty="0" smtClean="0"/>
              <a:t>Title slide </a:t>
            </a:r>
            <a:endParaRPr lang="en-GB" dirty="0"/>
          </a:p>
        </p:txBody>
      </p:sp>
      <p:sp>
        <p:nvSpPr>
          <p:cNvPr id="8" name="Rounded Rectangle 7"/>
          <p:cNvSpPr/>
          <p:nvPr/>
        </p:nvSpPr>
        <p:spPr>
          <a:xfrm>
            <a:off x="251520" y="188640"/>
            <a:ext cx="8640960" cy="6408712"/>
          </a:xfrm>
          <a:prstGeom prst="roundRect">
            <a:avLst>
              <a:gd name="adj" fmla="val 4520"/>
            </a:avLst>
          </a:prstGeom>
          <a:noFill/>
          <a:ln w="25400">
            <a:solidFill>
              <a:srgbClr val="6185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 name="Picture 9" descr="university_of_york.gif"/>
          <p:cNvPicPr>
            <a:picLocks noChangeAspect="1"/>
          </p:cNvPicPr>
          <p:nvPr/>
        </p:nvPicPr>
        <p:blipFill>
          <a:blip r:embed="rId3" cstate="print"/>
          <a:stretch>
            <a:fillRect/>
          </a:stretch>
        </p:blipFill>
        <p:spPr>
          <a:xfrm>
            <a:off x="6308663" y="6021288"/>
            <a:ext cx="2430301" cy="297324"/>
          </a:xfrm>
          <a:prstGeom prst="rect">
            <a:avLst/>
          </a:prstGeom>
        </p:spPr>
      </p:pic>
      <p:sp>
        <p:nvSpPr>
          <p:cNvPr id="14" name="TextBox 13"/>
          <p:cNvSpPr txBox="1"/>
          <p:nvPr/>
        </p:nvSpPr>
        <p:spPr>
          <a:xfrm>
            <a:off x="467544" y="5949280"/>
            <a:ext cx="4176464" cy="369332"/>
          </a:xfrm>
          <a:prstGeom prst="rect">
            <a:avLst/>
          </a:prstGeom>
          <a:noFill/>
        </p:spPr>
        <p:txBody>
          <a:bodyPr wrap="square" rtlCol="0">
            <a:spAutoFit/>
          </a:bodyPr>
          <a:lstStyle/>
          <a:p>
            <a:r>
              <a:rPr lang="en-GB" dirty="0" smtClean="0">
                <a:solidFill>
                  <a:srgbClr val="808285"/>
                </a:solidFill>
                <a:latin typeface="Arial" pitchFamily="34" charset="0"/>
                <a:cs typeface="Arial" pitchFamily="34" charset="0"/>
              </a:rPr>
              <a:t>Centre for Reviews and Dissemination</a:t>
            </a:r>
            <a:endParaRPr lang="en-GB" dirty="0">
              <a:solidFill>
                <a:srgbClr val="808285"/>
              </a:solidFill>
              <a:latin typeface="Arial" pitchFamily="34" charset="0"/>
              <a:cs typeface="Arial" pitchFamily="34" charset="0"/>
            </a:endParaRPr>
          </a:p>
        </p:txBody>
      </p:sp>
      <p:pic>
        <p:nvPicPr>
          <p:cNvPr id="6" name="Picture 18" descr="NIH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620688"/>
            <a:ext cx="2160587" cy="75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970057"/>
      </p:ext>
    </p:extLst>
  </p:cSld>
  <p:clrMap bg1="lt1" tx1="dk1" bg2="lt2" tx2="dk2" accent1="accent1" accent2="accent2" accent3="accent3" accent4="accent4" accent5="accent5" accent6="accent6" hlink="hlink" folHlink="folHlink"/>
  <p:sldLayoutIdLst>
    <p:sldLayoutId id="2147483684"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808285"/>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618523"/>
        </a:buClr>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618523"/>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618523"/>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618523"/>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618523"/>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GB" smtClean="0"/>
              <a:t>Month 2016</a:t>
            </a:r>
            <a:endParaRPr lang="en-GB" dirty="0"/>
          </a:p>
        </p:txBody>
      </p:sp>
      <p:sp>
        <p:nvSpPr>
          <p:cNvPr id="3074" name="Title 3"/>
          <p:cNvSpPr>
            <a:spLocks noGrp="1"/>
          </p:cNvSpPr>
          <p:nvPr>
            <p:ph type="title"/>
          </p:nvPr>
        </p:nvSpPr>
        <p:spPr/>
        <p:txBody>
          <a:bodyPr>
            <a:normAutofit fontScale="90000"/>
          </a:bodyPr>
          <a:lstStyle/>
          <a:p>
            <a:pPr eaLnBrk="1" hangingPunct="1"/>
            <a:r>
              <a:rPr lang="en-GB" dirty="0" smtClean="0"/>
              <a:t>Registering a systematic review on </a:t>
            </a:r>
            <a:r>
              <a:rPr lang="en-US" dirty="0" smtClean="0"/>
              <a:t>PROSPERO</a:t>
            </a:r>
            <a:endParaRPr lang="en-GB" dirty="0" smtClean="0"/>
          </a:p>
        </p:txBody>
      </p:sp>
    </p:spTree>
    <p:extLst>
      <p:ext uri="{BB962C8B-B14F-4D97-AF65-F5344CB8AC3E}">
        <p14:creationId xmlns:p14="http://schemas.microsoft.com/office/powerpoint/2010/main" val="871651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pPr eaLnBrk="1" hangingPunct="1"/>
            <a:r>
              <a:rPr lang="en-US" sz="3200" smtClean="0"/>
              <a:t>PROSPERO: International prospective register of systematic reviews</a:t>
            </a:r>
          </a:p>
        </p:txBody>
      </p:sp>
      <p:sp>
        <p:nvSpPr>
          <p:cNvPr id="4099" name="Content Placeholder 7"/>
          <p:cNvSpPr>
            <a:spLocks noGrp="1"/>
          </p:cNvSpPr>
          <p:nvPr>
            <p:ph type="body" sz="quarter" idx="10"/>
          </p:nvPr>
        </p:nvSpPr>
        <p:spPr>
          <a:xfrm>
            <a:off x="539552" y="2492896"/>
            <a:ext cx="8136904" cy="3457054"/>
          </a:xfrm>
        </p:spPr>
        <p:txBody>
          <a:bodyPr/>
          <a:lstStyle/>
          <a:p>
            <a:pPr eaLnBrk="1" hangingPunct="1"/>
            <a:r>
              <a:rPr lang="en-GB" sz="2000" dirty="0" smtClean="0"/>
              <a:t>Web based</a:t>
            </a:r>
          </a:p>
          <a:p>
            <a:pPr eaLnBrk="1" hangingPunct="1"/>
            <a:r>
              <a:rPr lang="en-GB" sz="2000" dirty="0" smtClean="0"/>
              <a:t>Free to register</a:t>
            </a:r>
          </a:p>
          <a:p>
            <a:pPr eaLnBrk="1" hangingPunct="1"/>
            <a:r>
              <a:rPr lang="en-GB" sz="2000" dirty="0" smtClean="0"/>
              <a:t>Free to search</a:t>
            </a:r>
          </a:p>
          <a:p>
            <a:pPr eaLnBrk="1" hangingPunct="1"/>
            <a:r>
              <a:rPr lang="en-GB" sz="2000" dirty="0" smtClean="0"/>
              <a:t>Users create and update their own records</a:t>
            </a:r>
          </a:p>
          <a:p>
            <a:pPr eaLnBrk="1" hangingPunct="1"/>
            <a:r>
              <a:rPr lang="en-GB" sz="2000" dirty="0" smtClean="0"/>
              <a:t>Minimum data set required</a:t>
            </a:r>
          </a:p>
          <a:p>
            <a:pPr eaLnBrk="1" hangingPunct="1"/>
            <a:r>
              <a:rPr lang="en-GB" sz="2000" dirty="0" smtClean="0"/>
              <a:t>Record content is responsibility of review lead</a:t>
            </a:r>
          </a:p>
          <a:p>
            <a:pPr eaLnBrk="1" hangingPunct="1"/>
            <a:r>
              <a:rPr lang="en-GB" sz="2000" dirty="0" smtClean="0"/>
              <a:t>Administrators check for “sense” </a:t>
            </a:r>
            <a:r>
              <a:rPr lang="en-GB" sz="2000" b="1" dirty="0" smtClean="0"/>
              <a:t>not</a:t>
            </a:r>
            <a:r>
              <a:rPr lang="en-GB" sz="2000" dirty="0" smtClean="0"/>
              <a:t> peer review</a:t>
            </a:r>
          </a:p>
          <a:p>
            <a:pPr eaLnBrk="1" hangingPunct="1"/>
            <a:r>
              <a:rPr lang="en-GB" sz="2000" dirty="0" smtClean="0"/>
              <a:t>A public audit trail of amendments is maintained</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20072" y="1580915"/>
            <a:ext cx="3096344" cy="1950696"/>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23836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468313" y="3933825"/>
            <a:ext cx="2808287" cy="1655763"/>
          </a:xfrm>
          <a:prstGeom prst="rect">
            <a:avLst/>
          </a:prstGeom>
        </p:spPr>
        <p:txBody>
          <a:bodyPr/>
          <a:lstStyle/>
          <a:p>
            <a:pPr marL="342900" indent="-342900" eaLnBrk="0" hangingPunct="0">
              <a:spcBef>
                <a:spcPct val="20000"/>
              </a:spcBef>
              <a:buClr>
                <a:schemeClr val="tx2"/>
              </a:buClr>
              <a:buSzPct val="140000"/>
              <a:buFont typeface="Times" pitchFamily="1" charset="0"/>
              <a:buChar char="•"/>
              <a:defRPr/>
            </a:pPr>
            <a:endParaRPr lang="en-GB" sz="1600" i="1" kern="0" dirty="0">
              <a:latin typeface="+mn-lt"/>
              <a:cs typeface="+mn-cs"/>
            </a:endParaRPr>
          </a:p>
          <a:p>
            <a:pPr marL="342900" indent="-342900" eaLnBrk="0" hangingPunct="0">
              <a:spcBef>
                <a:spcPct val="20000"/>
              </a:spcBef>
              <a:buClr>
                <a:schemeClr val="tx2"/>
              </a:buClr>
              <a:buSzPct val="140000"/>
              <a:buFont typeface="Times" pitchFamily="1" charset="0"/>
              <a:buChar char="•"/>
              <a:defRPr/>
            </a:pPr>
            <a:endParaRPr lang="en-GB" sz="1600" kern="0" dirty="0">
              <a:latin typeface="+mn-lt"/>
              <a:cs typeface="+mn-cs"/>
            </a:endParaRPr>
          </a:p>
        </p:txBody>
      </p:sp>
      <p:sp>
        <p:nvSpPr>
          <p:cNvPr id="10" name="Content Placeholder 4"/>
          <p:cNvSpPr txBox="1">
            <a:spLocks/>
          </p:cNvSpPr>
          <p:nvPr/>
        </p:nvSpPr>
        <p:spPr>
          <a:xfrm>
            <a:off x="5364088" y="2204863"/>
            <a:ext cx="3311600" cy="647875"/>
          </a:xfrm>
          <a:prstGeom prst="rect">
            <a:avLst/>
          </a:prstGeom>
        </p:spPr>
        <p:txBody>
          <a:bodyPr/>
          <a:lstStyle/>
          <a:p>
            <a:pPr marL="342900" indent="-342900" eaLnBrk="0" hangingPunct="0">
              <a:spcBef>
                <a:spcPct val="20000"/>
              </a:spcBef>
              <a:buClr>
                <a:schemeClr val="tx2"/>
              </a:buClr>
              <a:buSzPct val="140000"/>
              <a:defRPr/>
            </a:pPr>
            <a:r>
              <a:rPr lang="en-GB" sz="1800" kern="0" dirty="0">
                <a:solidFill>
                  <a:schemeClr val="bg2">
                    <a:lumMod val="10000"/>
                  </a:schemeClr>
                </a:solidFill>
                <a:latin typeface="Arial" pitchFamily="34" charset="0"/>
                <a:cs typeface="Arial" pitchFamily="34" charset="0"/>
              </a:rPr>
              <a:t>1.  Set up a user account/sign in to access all functions</a:t>
            </a:r>
          </a:p>
          <a:p>
            <a:pPr marL="342900" indent="-342900" eaLnBrk="0" hangingPunct="0">
              <a:spcBef>
                <a:spcPct val="20000"/>
              </a:spcBef>
              <a:buClr>
                <a:schemeClr val="tx2"/>
              </a:buClr>
              <a:buSzPct val="140000"/>
              <a:buFont typeface="Times" pitchFamily="1" charset="0"/>
              <a:buChar char="•"/>
              <a:defRPr/>
            </a:pPr>
            <a:endParaRPr lang="en-GB" sz="1600" kern="0" dirty="0">
              <a:latin typeface="+mn-lt"/>
              <a:cs typeface="+mn-cs"/>
            </a:endParaRPr>
          </a:p>
          <a:p>
            <a:pPr marL="342900" indent="-342900" eaLnBrk="0" hangingPunct="0">
              <a:spcBef>
                <a:spcPct val="20000"/>
              </a:spcBef>
              <a:buClr>
                <a:schemeClr val="tx2"/>
              </a:buClr>
              <a:buSzPct val="140000"/>
              <a:buFont typeface="Times" pitchFamily="1" charset="0"/>
              <a:buChar char="•"/>
              <a:defRPr/>
            </a:pPr>
            <a:endParaRPr lang="en-GB" sz="1600" i="1" kern="0" dirty="0">
              <a:latin typeface="+mn-lt"/>
              <a:cs typeface="+mn-cs"/>
            </a:endParaRPr>
          </a:p>
          <a:p>
            <a:pPr marL="342900" indent="-342900" eaLnBrk="0" hangingPunct="0">
              <a:spcBef>
                <a:spcPct val="20000"/>
              </a:spcBef>
              <a:buClr>
                <a:schemeClr val="tx2"/>
              </a:buClr>
              <a:buSzPct val="140000"/>
              <a:buFont typeface="Times" pitchFamily="1" charset="0"/>
              <a:buChar char="•"/>
              <a:defRPr/>
            </a:pPr>
            <a:endParaRPr lang="en-GB" sz="1600" kern="0" dirty="0">
              <a:latin typeface="+mn-lt"/>
              <a:cs typeface="+mn-cs"/>
            </a:endParaRPr>
          </a:p>
        </p:txBody>
      </p:sp>
      <p:sp>
        <p:nvSpPr>
          <p:cNvPr id="5125" name="Title 6"/>
          <p:cNvSpPr>
            <a:spLocks noGrp="1"/>
          </p:cNvSpPr>
          <p:nvPr>
            <p:ph type="title"/>
          </p:nvPr>
        </p:nvSpPr>
        <p:spPr>
          <a:xfrm>
            <a:off x="467544" y="548680"/>
            <a:ext cx="8229600" cy="1296144"/>
          </a:xfrm>
        </p:spPr>
        <p:txBody>
          <a:bodyPr>
            <a:normAutofit/>
          </a:bodyPr>
          <a:lstStyle/>
          <a:p>
            <a:pPr eaLnBrk="1" hangingPunct="1"/>
            <a:r>
              <a:rPr lang="en-GB" dirty="0" smtClean="0"/>
              <a:t>Registering a review at</a:t>
            </a:r>
            <a:br>
              <a:rPr lang="en-GB" dirty="0" smtClean="0"/>
            </a:br>
            <a:r>
              <a:rPr lang="en-GB" dirty="0" smtClean="0"/>
              <a:t>www.crd.york.ac.uk/PROSPERO </a:t>
            </a:r>
            <a:endParaRPr lang="en-US" dirty="0" smtClean="0"/>
          </a:p>
        </p:txBody>
      </p:sp>
      <p:sp>
        <p:nvSpPr>
          <p:cNvPr id="8" name="Content Placeholder 4"/>
          <p:cNvSpPr txBox="1">
            <a:spLocks/>
          </p:cNvSpPr>
          <p:nvPr/>
        </p:nvSpPr>
        <p:spPr>
          <a:xfrm>
            <a:off x="480929" y="3355513"/>
            <a:ext cx="2376487" cy="1981197"/>
          </a:xfrm>
          <a:prstGeom prst="rect">
            <a:avLst/>
          </a:prstGeom>
        </p:spPr>
        <p:txBody>
          <a:bodyPr/>
          <a:lstStyle/>
          <a:p>
            <a:pPr marL="342900" indent="-342900" eaLnBrk="0" hangingPunct="0">
              <a:spcBef>
                <a:spcPct val="20000"/>
              </a:spcBef>
              <a:buClr>
                <a:schemeClr val="tx2"/>
              </a:buClr>
              <a:buSzPct val="140000"/>
              <a:defRPr/>
            </a:pPr>
            <a:r>
              <a:rPr lang="en-GB" sz="1800" kern="0" dirty="0">
                <a:solidFill>
                  <a:schemeClr val="bg2">
                    <a:lumMod val="10000"/>
                  </a:schemeClr>
                </a:solidFill>
                <a:latin typeface="Arial" pitchFamily="34" charset="0"/>
                <a:cs typeface="Arial" pitchFamily="34" charset="0"/>
              </a:rPr>
              <a:t>2.  Click on </a:t>
            </a:r>
            <a:r>
              <a:rPr lang="en-GB" sz="1800" kern="0" dirty="0" smtClean="0">
                <a:solidFill>
                  <a:schemeClr val="bg2">
                    <a:lumMod val="10000"/>
                  </a:schemeClr>
                </a:solidFill>
                <a:latin typeface="Arial" pitchFamily="34" charset="0"/>
                <a:cs typeface="Arial" pitchFamily="34" charset="0"/>
              </a:rPr>
              <a:t>‘Register a review’ </a:t>
            </a:r>
            <a:endParaRPr lang="en-GB" sz="1800" kern="0" dirty="0">
              <a:solidFill>
                <a:schemeClr val="bg2">
                  <a:lumMod val="10000"/>
                </a:schemeClr>
              </a:solidFill>
              <a:latin typeface="Arial" pitchFamily="34" charset="0"/>
              <a:cs typeface="Arial" pitchFamily="34" charset="0"/>
            </a:endParaRPr>
          </a:p>
          <a:p>
            <a:pPr marL="342900" indent="-342900" eaLnBrk="0" hangingPunct="0">
              <a:spcBef>
                <a:spcPct val="20000"/>
              </a:spcBef>
              <a:buClr>
                <a:schemeClr val="tx2"/>
              </a:buClr>
              <a:buSzPct val="140000"/>
              <a:defRPr/>
            </a:pPr>
            <a:endParaRPr lang="en-GB" sz="1100" kern="0" dirty="0">
              <a:solidFill>
                <a:schemeClr val="bg2">
                  <a:lumMod val="10000"/>
                </a:schemeClr>
              </a:solidFill>
              <a:latin typeface="Arial" pitchFamily="34" charset="0"/>
              <a:cs typeface="Arial" pitchFamily="34" charset="0"/>
            </a:endParaRPr>
          </a:p>
          <a:p>
            <a:pPr marL="342900" indent="-342900" eaLnBrk="0" hangingPunct="0">
              <a:spcBef>
                <a:spcPct val="20000"/>
              </a:spcBef>
              <a:buClr>
                <a:schemeClr val="tx2"/>
              </a:buClr>
              <a:buSzPct val="140000"/>
              <a:defRPr/>
            </a:pPr>
            <a:r>
              <a:rPr lang="en-GB" sz="1800" kern="0" dirty="0">
                <a:solidFill>
                  <a:schemeClr val="bg2">
                    <a:lumMod val="10000"/>
                  </a:schemeClr>
                </a:solidFill>
                <a:latin typeface="Arial" pitchFamily="34" charset="0"/>
                <a:cs typeface="Arial" pitchFamily="34" charset="0"/>
              </a:rPr>
              <a:t>     Check your review meets the inclusion criteria</a:t>
            </a:r>
          </a:p>
          <a:p>
            <a:pPr marL="342900" indent="-342900" eaLnBrk="0" hangingPunct="0">
              <a:spcBef>
                <a:spcPct val="20000"/>
              </a:spcBef>
              <a:buClr>
                <a:schemeClr val="tx2"/>
              </a:buClr>
              <a:buSzPct val="140000"/>
              <a:defRPr/>
            </a:pPr>
            <a:endParaRPr lang="en-GB" sz="1100" kern="0" dirty="0">
              <a:solidFill>
                <a:schemeClr val="bg2">
                  <a:lumMod val="10000"/>
                </a:schemeClr>
              </a:solidFill>
              <a:latin typeface="Arial" pitchFamily="34" charset="0"/>
              <a:cs typeface="Arial" pitchFamily="34" charset="0"/>
            </a:endParaRPr>
          </a:p>
          <a:p>
            <a:pPr marL="342900" indent="-342900" eaLnBrk="0" hangingPunct="0">
              <a:spcBef>
                <a:spcPct val="20000"/>
              </a:spcBef>
              <a:buClr>
                <a:schemeClr val="tx2"/>
              </a:buClr>
              <a:buSzPct val="140000"/>
              <a:defRPr/>
            </a:pPr>
            <a:endParaRPr lang="en-GB" sz="1600" kern="0" dirty="0">
              <a:latin typeface="+mn-lt"/>
              <a:cs typeface="+mn-cs"/>
            </a:endParaRPr>
          </a:p>
          <a:p>
            <a:pPr marL="342900" indent="-342900" eaLnBrk="0" hangingPunct="0">
              <a:spcBef>
                <a:spcPct val="20000"/>
              </a:spcBef>
              <a:buClr>
                <a:schemeClr val="tx2"/>
              </a:buClr>
              <a:buSzPct val="140000"/>
              <a:buFont typeface="Times" pitchFamily="1" charset="0"/>
              <a:buChar char="•"/>
              <a:defRPr/>
            </a:pPr>
            <a:endParaRPr lang="en-GB" sz="1600" kern="0" dirty="0">
              <a:latin typeface="+mn-lt"/>
              <a:cs typeface="+mn-cs"/>
            </a:endParaRPr>
          </a:p>
          <a:p>
            <a:pPr marL="342900" indent="-342900" eaLnBrk="0" hangingPunct="0">
              <a:spcBef>
                <a:spcPct val="20000"/>
              </a:spcBef>
              <a:buClr>
                <a:schemeClr val="tx2"/>
              </a:buClr>
              <a:buSzPct val="140000"/>
              <a:buFont typeface="Times" pitchFamily="1" charset="0"/>
              <a:buChar char="•"/>
              <a:defRPr/>
            </a:pPr>
            <a:endParaRPr lang="en-GB" sz="1600" i="1" kern="0" dirty="0">
              <a:latin typeface="+mn-lt"/>
              <a:cs typeface="+mn-cs"/>
            </a:endParaRPr>
          </a:p>
          <a:p>
            <a:pPr marL="342900" indent="-342900" eaLnBrk="0" hangingPunct="0">
              <a:spcBef>
                <a:spcPct val="20000"/>
              </a:spcBef>
              <a:buClr>
                <a:schemeClr val="tx2"/>
              </a:buClr>
              <a:buSzPct val="140000"/>
              <a:buFont typeface="Times" pitchFamily="1" charset="0"/>
              <a:buChar char="•"/>
              <a:defRPr/>
            </a:pPr>
            <a:endParaRPr lang="en-GB" sz="1600" kern="0" dirty="0">
              <a:latin typeface="+mn-lt"/>
              <a:cs typeface="+mn-cs"/>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987824" y="3454245"/>
            <a:ext cx="3595829" cy="2265372"/>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103" name="Right Arrow 8"/>
          <p:cNvSpPr>
            <a:spLocks noChangeArrowheads="1"/>
          </p:cNvSpPr>
          <p:nvPr/>
        </p:nvSpPr>
        <p:spPr bwMode="auto">
          <a:xfrm>
            <a:off x="1613292" y="5354641"/>
            <a:ext cx="1221180" cy="320675"/>
          </a:xfrm>
          <a:prstGeom prst="rightArrow">
            <a:avLst>
              <a:gd name="adj1" fmla="val 50000"/>
              <a:gd name="adj2" fmla="val 49818"/>
            </a:avLst>
          </a:prstGeom>
          <a:solidFill>
            <a:srgbClr val="7AA72D"/>
          </a:solidFill>
          <a:ln>
            <a:noFill/>
            <a:headEnd/>
            <a:tailEnd/>
          </a:ln>
        </p:spPr>
        <p:style>
          <a:lnRef idx="2">
            <a:schemeClr val="dk1"/>
          </a:lnRef>
          <a:fillRef idx="1">
            <a:schemeClr val="lt1"/>
          </a:fillRef>
          <a:effectRef idx="0">
            <a:schemeClr val="dk1"/>
          </a:effectRef>
          <a:fontRef idx="minor">
            <a:schemeClr val="dk1"/>
          </a:fontRef>
        </p:style>
        <p:txBody>
          <a:bodyPr/>
          <a:lstStyle/>
          <a:p>
            <a:pPr eaLnBrk="0" hangingPunct="0">
              <a:defRPr/>
            </a:pPr>
            <a:endParaRPr lang="en-US"/>
          </a:p>
        </p:txBody>
      </p:sp>
      <p:sp>
        <p:nvSpPr>
          <p:cNvPr id="4104" name="Down Arrow 10"/>
          <p:cNvSpPr>
            <a:spLocks noChangeArrowheads="1"/>
          </p:cNvSpPr>
          <p:nvPr/>
        </p:nvSpPr>
        <p:spPr bwMode="auto">
          <a:xfrm rot="3079665">
            <a:off x="7190880" y="2664400"/>
            <a:ext cx="366712" cy="1382227"/>
          </a:xfrm>
          <a:prstGeom prst="downArrow">
            <a:avLst>
              <a:gd name="adj1" fmla="val 41997"/>
              <a:gd name="adj2" fmla="val 49943"/>
            </a:avLst>
          </a:prstGeom>
          <a:solidFill>
            <a:srgbClr val="7AA72D"/>
          </a:solidFill>
          <a:ln>
            <a:noFill/>
            <a:headEnd/>
            <a:tailEnd/>
          </a:ln>
        </p:spPr>
        <p:style>
          <a:lnRef idx="2">
            <a:schemeClr val="dk1"/>
          </a:lnRef>
          <a:fillRef idx="1">
            <a:schemeClr val="lt1"/>
          </a:fillRef>
          <a:effectRef idx="0">
            <a:schemeClr val="dk1"/>
          </a:effectRef>
          <a:fontRef idx="minor">
            <a:schemeClr val="dk1"/>
          </a:fontRef>
        </p:style>
        <p:txBody>
          <a:bodyPr/>
          <a:lstStyle/>
          <a:p>
            <a:pPr eaLnBrk="0" hangingPunct="0">
              <a:defRPr/>
            </a:pPr>
            <a:endParaRPr lang="en-US"/>
          </a:p>
        </p:txBody>
      </p:sp>
    </p:spTree>
    <p:extLst>
      <p:ext uri="{BB962C8B-B14F-4D97-AF65-F5344CB8AC3E}">
        <p14:creationId xmlns:p14="http://schemas.microsoft.com/office/powerpoint/2010/main" val="3018259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468313" y="3933825"/>
            <a:ext cx="2808287" cy="1655763"/>
          </a:xfrm>
          <a:prstGeom prst="rect">
            <a:avLst/>
          </a:prstGeom>
        </p:spPr>
        <p:txBody>
          <a:bodyPr/>
          <a:lstStyle/>
          <a:p>
            <a:pPr marL="342900" indent="-342900" eaLnBrk="0" hangingPunct="0">
              <a:spcBef>
                <a:spcPct val="20000"/>
              </a:spcBef>
              <a:buClr>
                <a:schemeClr val="tx2"/>
              </a:buClr>
              <a:buSzPct val="140000"/>
              <a:buFont typeface="Times" pitchFamily="1" charset="0"/>
              <a:buChar char="•"/>
              <a:defRPr/>
            </a:pPr>
            <a:endParaRPr lang="en-GB" sz="1600" i="1" kern="0" dirty="0">
              <a:latin typeface="+mn-lt"/>
              <a:cs typeface="+mn-cs"/>
            </a:endParaRPr>
          </a:p>
          <a:p>
            <a:pPr marL="342900" indent="-342900" eaLnBrk="0" hangingPunct="0">
              <a:spcBef>
                <a:spcPct val="20000"/>
              </a:spcBef>
              <a:buClr>
                <a:schemeClr val="tx2"/>
              </a:buClr>
              <a:buSzPct val="140000"/>
              <a:buFont typeface="Times" pitchFamily="1" charset="0"/>
              <a:buChar char="•"/>
              <a:defRPr/>
            </a:pPr>
            <a:endParaRPr lang="en-GB" sz="1600" kern="0" dirty="0">
              <a:latin typeface="+mn-lt"/>
              <a:cs typeface="+mn-cs"/>
            </a:endParaRPr>
          </a:p>
        </p:txBody>
      </p:sp>
      <p:sp>
        <p:nvSpPr>
          <p:cNvPr id="6147" name="Title 6"/>
          <p:cNvSpPr>
            <a:spLocks noGrp="1"/>
          </p:cNvSpPr>
          <p:nvPr>
            <p:ph type="title"/>
          </p:nvPr>
        </p:nvSpPr>
        <p:spPr/>
        <p:txBody>
          <a:bodyPr/>
          <a:lstStyle/>
          <a:p>
            <a:pPr eaLnBrk="1" hangingPunct="1"/>
            <a:r>
              <a:rPr lang="en-GB" smtClean="0"/>
              <a:t>Registering a review</a:t>
            </a:r>
            <a:endParaRPr lang="en-US" smtClean="0"/>
          </a:p>
        </p:txBody>
      </p:sp>
      <p:sp>
        <p:nvSpPr>
          <p:cNvPr id="11" name="Content Placeholder 10"/>
          <p:cNvSpPr>
            <a:spLocks noGrp="1"/>
          </p:cNvSpPr>
          <p:nvPr>
            <p:ph type="body" sz="quarter" idx="10"/>
          </p:nvPr>
        </p:nvSpPr>
        <p:spPr/>
        <p:txBody>
          <a:bodyPr rtlCol="0">
            <a:normAutofit fontScale="92500" lnSpcReduction="20000"/>
          </a:bodyPr>
          <a:lstStyle/>
          <a:p>
            <a:pPr eaLnBrk="1" fontAlgn="auto" hangingPunct="1">
              <a:spcAft>
                <a:spcPts val="0"/>
              </a:spcAft>
              <a:buFont typeface="Arial" pitchFamily="34" charset="0"/>
              <a:buChar char="•"/>
              <a:defRPr/>
            </a:pPr>
            <a:r>
              <a:rPr lang="en-GB" sz="2600" dirty="0" smtClean="0"/>
              <a:t>Form has four sections</a:t>
            </a:r>
          </a:p>
          <a:p>
            <a:pPr lvl="1" eaLnBrk="1" fontAlgn="auto" hangingPunct="1">
              <a:spcAft>
                <a:spcPts val="0"/>
              </a:spcAft>
              <a:buFont typeface="Arial" pitchFamily="34" charset="0"/>
              <a:buChar char="­"/>
              <a:defRPr/>
            </a:pPr>
            <a:r>
              <a:rPr lang="en-GB" sz="2200" dirty="0" smtClean="0"/>
              <a:t>Review title &amp; timescale</a:t>
            </a:r>
          </a:p>
          <a:p>
            <a:pPr lvl="1" eaLnBrk="1" fontAlgn="auto" hangingPunct="1">
              <a:spcAft>
                <a:spcPts val="0"/>
              </a:spcAft>
              <a:buFont typeface="Arial" pitchFamily="34" charset="0"/>
              <a:buChar char="­"/>
              <a:defRPr/>
            </a:pPr>
            <a:r>
              <a:rPr lang="en-GB" sz="2200" dirty="0" smtClean="0"/>
              <a:t>Review team details</a:t>
            </a:r>
          </a:p>
          <a:p>
            <a:pPr lvl="1" eaLnBrk="1" fontAlgn="auto" hangingPunct="1">
              <a:spcAft>
                <a:spcPts val="0"/>
              </a:spcAft>
              <a:buFont typeface="Arial" pitchFamily="34" charset="0"/>
              <a:buChar char="­"/>
              <a:defRPr/>
            </a:pPr>
            <a:r>
              <a:rPr lang="en-GB" sz="2200" dirty="0" smtClean="0"/>
              <a:t>Review methods</a:t>
            </a:r>
          </a:p>
          <a:p>
            <a:pPr lvl="1" eaLnBrk="1" fontAlgn="auto" hangingPunct="1">
              <a:spcAft>
                <a:spcPts val="0"/>
              </a:spcAft>
              <a:buFont typeface="Arial" pitchFamily="34" charset="0"/>
              <a:buChar char="­"/>
              <a:defRPr/>
            </a:pPr>
            <a:r>
              <a:rPr lang="en-GB" sz="2200" dirty="0" smtClean="0"/>
              <a:t>Review general information</a:t>
            </a:r>
          </a:p>
          <a:p>
            <a:pPr eaLnBrk="1" fontAlgn="auto" hangingPunct="1">
              <a:spcAft>
                <a:spcPts val="0"/>
              </a:spcAft>
              <a:buFont typeface="Arial" pitchFamily="34" charset="0"/>
              <a:buChar char="•"/>
              <a:defRPr/>
            </a:pPr>
            <a:r>
              <a:rPr lang="en-GB" sz="2400" dirty="0" smtClean="0"/>
              <a:t>Required fields marked with red asterisk</a:t>
            </a:r>
            <a:r>
              <a:rPr lang="en-GB" sz="2400" dirty="0" smtClean="0">
                <a:solidFill>
                  <a:srgbClr val="FF0000"/>
                </a:solidFill>
              </a:rPr>
              <a:t>* </a:t>
            </a:r>
            <a:r>
              <a:rPr lang="en-GB" sz="2400" dirty="0" smtClean="0"/>
              <a:t>- these fields must be completed before the ‘submit’ button is enabled</a:t>
            </a:r>
          </a:p>
          <a:p>
            <a:pPr eaLnBrk="1" fontAlgn="auto" hangingPunct="1">
              <a:spcAft>
                <a:spcPts val="0"/>
              </a:spcAft>
              <a:buFont typeface="Arial" pitchFamily="34" charset="0"/>
              <a:buChar char="•"/>
              <a:defRPr/>
            </a:pPr>
            <a:r>
              <a:rPr lang="en-GB" sz="2400" dirty="0" smtClean="0">
                <a:cs typeface="Arial" pitchFamily="34" charset="0"/>
              </a:rPr>
              <a:t>Auto population of fields from user log in details and drop down lists are used where possible</a:t>
            </a:r>
          </a:p>
          <a:p>
            <a:pPr eaLnBrk="1" fontAlgn="auto" hangingPunct="1">
              <a:spcAft>
                <a:spcPts val="0"/>
              </a:spcAft>
              <a:buFont typeface="Arial" pitchFamily="34" charset="0"/>
              <a:buChar char="•"/>
              <a:defRPr/>
            </a:pPr>
            <a:r>
              <a:rPr lang="en-GB" sz="2400" dirty="0" smtClean="0">
                <a:cs typeface="Arial" pitchFamily="34" charset="0"/>
              </a:rPr>
              <a:t>Information can be typed straight in or ‘cut and pasted’</a:t>
            </a:r>
          </a:p>
          <a:p>
            <a:pPr eaLnBrk="1" fontAlgn="auto" hangingPunct="1">
              <a:spcAft>
                <a:spcPts val="0"/>
              </a:spcAft>
              <a:buFont typeface="Arial" pitchFamily="34" charset="0"/>
              <a:buChar char="•"/>
              <a:defRPr/>
            </a:pPr>
            <a:r>
              <a:rPr lang="en-GB" sz="2400" dirty="0" smtClean="0">
                <a:cs typeface="Arial" pitchFamily="34" charset="0"/>
              </a:rPr>
              <a:t>Brief guidance on field content requirements is given above each field, more detailed guidance can be accessed by clicking on </a:t>
            </a:r>
            <a:r>
              <a:rPr lang="en-GB" sz="2400" dirty="0" smtClean="0">
                <a:cs typeface="Arial" pitchFamily="34" charset="0"/>
              </a:rPr>
              <a:t>the ‘more…’ link</a:t>
            </a:r>
            <a:endParaRPr lang="en-GB" sz="2400" dirty="0" smtClean="0">
              <a:cs typeface="Arial" pitchFamily="34" charset="0"/>
            </a:endParaRPr>
          </a:p>
          <a:p>
            <a:pPr eaLnBrk="1" fontAlgn="auto" hangingPunct="1">
              <a:spcAft>
                <a:spcPts val="0"/>
              </a:spcAft>
              <a:buFont typeface="Arial" pitchFamily="34" charset="0"/>
              <a:buChar char="•"/>
              <a:defRPr/>
            </a:pPr>
            <a:endParaRPr lang="en-GB"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9700" y="548680"/>
            <a:ext cx="2884463" cy="2664296"/>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47988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lstStyle/>
          <a:p>
            <a:pPr eaLnBrk="1" hangingPunct="1"/>
            <a:r>
              <a:rPr lang="en-GB" smtClean="0"/>
              <a:t>Saving and returning to forms</a:t>
            </a:r>
          </a:p>
        </p:txBody>
      </p:sp>
      <p:sp>
        <p:nvSpPr>
          <p:cNvPr id="6147" name="Content Placeholder 5"/>
          <p:cNvSpPr>
            <a:spLocks noGrp="1"/>
          </p:cNvSpPr>
          <p:nvPr>
            <p:ph type="body" sz="quarter" idx="10"/>
          </p:nvPr>
        </p:nvSpPr>
        <p:spPr/>
        <p:txBody>
          <a:bodyPr rtlCol="0">
            <a:normAutofit fontScale="92500"/>
          </a:bodyPr>
          <a:lstStyle/>
          <a:p>
            <a:pPr eaLnBrk="1" fontAlgn="auto" hangingPunct="1">
              <a:spcBef>
                <a:spcPts val="0"/>
              </a:spcBef>
              <a:spcAft>
                <a:spcPts val="1200"/>
              </a:spcAft>
              <a:buFont typeface="Arial" pitchFamily="34" charset="0"/>
              <a:buChar char="•"/>
              <a:defRPr/>
            </a:pPr>
            <a:r>
              <a:rPr lang="en-GB" sz="2600" dirty="0" smtClean="0"/>
              <a:t>Information entered in a form field is automatically saved when you click in another field – there is also a ‘Save’ button at the bottom of each page</a:t>
            </a:r>
          </a:p>
          <a:p>
            <a:pPr eaLnBrk="1" fontAlgn="auto" hangingPunct="1">
              <a:spcBef>
                <a:spcPts val="0"/>
              </a:spcBef>
              <a:spcAft>
                <a:spcPts val="1200"/>
              </a:spcAft>
              <a:buFont typeface="Arial" pitchFamily="34" charset="0"/>
              <a:buChar char="•"/>
              <a:defRPr/>
            </a:pPr>
            <a:r>
              <a:rPr lang="en-GB" sz="2600" dirty="0" smtClean="0"/>
              <a:t>Forms can be saved as word processing file for sharing with other authors</a:t>
            </a:r>
          </a:p>
          <a:p>
            <a:pPr eaLnBrk="1" fontAlgn="auto" hangingPunct="1">
              <a:spcBef>
                <a:spcPts val="0"/>
              </a:spcBef>
              <a:spcAft>
                <a:spcPts val="1200"/>
              </a:spcAft>
              <a:buFont typeface="Arial" pitchFamily="34" charset="0"/>
              <a:buChar char="•"/>
              <a:defRPr/>
            </a:pPr>
            <a:r>
              <a:rPr lang="en-GB" sz="2600" dirty="0" smtClean="0"/>
              <a:t>‘My PROSPERO records’ lists your draft forms and completed registrations for editing at any time</a:t>
            </a:r>
          </a:p>
          <a:p>
            <a:pPr eaLnBrk="1" fontAlgn="auto" hangingPunct="1">
              <a:spcBef>
                <a:spcPts val="0"/>
              </a:spcBef>
              <a:spcAft>
                <a:spcPts val="0"/>
              </a:spcAft>
              <a:buFont typeface="Arial" pitchFamily="34" charset="0"/>
              <a:buChar char="•"/>
              <a:defRPr/>
            </a:pPr>
            <a:r>
              <a:rPr lang="en-GB" sz="2600" dirty="0" smtClean="0"/>
              <a:t>Submitted records cannot be accessed while they are being considered for registration; they become available again once published or released back for clarification</a:t>
            </a:r>
            <a:endParaRPr lang="en-GB" dirty="0" smtClean="0"/>
          </a:p>
          <a:p>
            <a:pPr eaLnBrk="1" fontAlgn="auto" hangingPunct="1">
              <a:spcAft>
                <a:spcPts val="0"/>
              </a:spcAft>
              <a:buFont typeface="Arial" pitchFamily="34" charset="0"/>
              <a:buChar char="•"/>
              <a:defRPr/>
            </a:pPr>
            <a:endParaRPr lang="en-GB" dirty="0" smtClean="0"/>
          </a:p>
        </p:txBody>
      </p:sp>
    </p:spTree>
    <p:extLst>
      <p:ext uri="{BB962C8B-B14F-4D97-AF65-F5344CB8AC3E}">
        <p14:creationId xmlns:p14="http://schemas.microsoft.com/office/powerpoint/2010/main" val="177767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smtClean="0"/>
              <a:t>Processing of submissions</a:t>
            </a:r>
            <a:endParaRPr lang="en-US" smtClean="0"/>
          </a:p>
        </p:txBody>
      </p:sp>
      <p:sp>
        <p:nvSpPr>
          <p:cNvPr id="7171" name="Rectangle 3"/>
          <p:cNvSpPr>
            <a:spLocks noGrp="1" noChangeArrowheads="1"/>
          </p:cNvSpPr>
          <p:nvPr>
            <p:ph type="body" sz="quarter" idx="10"/>
          </p:nvPr>
        </p:nvSpPr>
        <p:spPr/>
        <p:txBody>
          <a:bodyPr rtlCol="0">
            <a:normAutofit fontScale="92500" lnSpcReduction="10000"/>
          </a:bodyPr>
          <a:lstStyle/>
          <a:p>
            <a:pPr eaLnBrk="1" fontAlgn="auto" hangingPunct="1">
              <a:spcAft>
                <a:spcPts val="0"/>
              </a:spcAft>
              <a:buFont typeface="Arial" pitchFamily="34" charset="0"/>
              <a:buChar char="•"/>
              <a:defRPr/>
            </a:pPr>
            <a:r>
              <a:rPr lang="en-GB" dirty="0" smtClean="0"/>
              <a:t>An automated email reply confirms a submission has been received</a:t>
            </a:r>
          </a:p>
          <a:p>
            <a:pPr eaLnBrk="1" fontAlgn="auto" hangingPunct="1">
              <a:spcAft>
                <a:spcPts val="0"/>
              </a:spcAft>
              <a:buFont typeface="Arial" pitchFamily="34" charset="0"/>
              <a:buChar char="•"/>
              <a:defRPr/>
            </a:pPr>
            <a:r>
              <a:rPr lang="en-US" dirty="0" smtClean="0"/>
              <a:t>Submission is checked against scope and for completeness and ‘sense’ and a decision made within five working days:</a:t>
            </a:r>
          </a:p>
          <a:p>
            <a:pPr lvl="1" eaLnBrk="1" fontAlgn="auto" hangingPunct="1">
              <a:spcAft>
                <a:spcPts val="0"/>
              </a:spcAft>
              <a:buFont typeface="Arial" pitchFamily="34" charset="0"/>
              <a:buChar char="­"/>
              <a:defRPr/>
            </a:pPr>
            <a:r>
              <a:rPr lang="en-US" dirty="0" smtClean="0"/>
              <a:t>accepted and </a:t>
            </a:r>
            <a:r>
              <a:rPr lang="en-GB" dirty="0" smtClean="0"/>
              <a:t>registration number issued - </a:t>
            </a:r>
            <a:r>
              <a:rPr lang="en-US" dirty="0" smtClean="0"/>
              <a:t>published on PROSPERO</a:t>
            </a:r>
            <a:endParaRPr lang="en-GB" dirty="0" smtClean="0"/>
          </a:p>
          <a:p>
            <a:pPr lvl="1" eaLnBrk="1" fontAlgn="auto" hangingPunct="1">
              <a:spcAft>
                <a:spcPts val="0"/>
              </a:spcAft>
              <a:buFont typeface="Arial" pitchFamily="34" charset="0"/>
              <a:buChar char="­"/>
              <a:defRPr/>
            </a:pPr>
            <a:r>
              <a:rPr lang="en-US" dirty="0" smtClean="0"/>
              <a:t>returned to applicant for clarification </a:t>
            </a:r>
          </a:p>
          <a:p>
            <a:pPr lvl="1" eaLnBrk="1" fontAlgn="auto" hangingPunct="1">
              <a:spcAft>
                <a:spcPts val="0"/>
              </a:spcAft>
              <a:buFont typeface="Arial" pitchFamily="34" charset="0"/>
              <a:buChar char="­"/>
              <a:defRPr/>
            </a:pPr>
            <a:r>
              <a:rPr lang="en-GB" dirty="0" smtClean="0"/>
              <a:t>declined (reason given in email)</a:t>
            </a:r>
          </a:p>
          <a:p>
            <a:pPr eaLnBrk="1" fontAlgn="auto" hangingPunct="1">
              <a:spcAft>
                <a:spcPts val="0"/>
              </a:spcAft>
              <a:buFont typeface="Arial" pitchFamily="34" charset="0"/>
              <a:buChar char="•"/>
              <a:defRPr/>
            </a:pPr>
            <a:r>
              <a:rPr lang="en-GB" dirty="0" smtClean="0"/>
              <a:t>Published registrations are MeSH indexed by CRD information specialists</a:t>
            </a:r>
          </a:p>
          <a:p>
            <a:pPr lvl="1" eaLnBrk="1" fontAlgn="auto" hangingPunct="1">
              <a:spcAft>
                <a:spcPts val="0"/>
              </a:spcAft>
              <a:buFont typeface="Arial" pitchFamily="34" charset="0"/>
              <a:buChar char="•"/>
              <a:defRPr/>
            </a:pPr>
            <a:endParaRPr lang="en-US" dirty="0" smtClean="0"/>
          </a:p>
          <a:p>
            <a:pPr lvl="1" eaLnBrk="1" fontAlgn="auto" hangingPunct="1">
              <a:spcAft>
                <a:spcPts val="0"/>
              </a:spcAft>
              <a:buFont typeface="Times" pitchFamily="1" charset="0"/>
              <a:buNone/>
              <a:defRPr/>
            </a:pPr>
            <a:endParaRPr lang="en-US" dirty="0" smtClean="0"/>
          </a:p>
        </p:txBody>
      </p:sp>
    </p:spTree>
    <p:extLst>
      <p:ext uri="{BB962C8B-B14F-4D97-AF65-F5344CB8AC3E}">
        <p14:creationId xmlns:p14="http://schemas.microsoft.com/office/powerpoint/2010/main" val="2047156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p:nvPr>
        </p:nvSpPr>
        <p:spPr/>
        <p:txBody>
          <a:bodyPr rtlCol="0">
            <a:normAutofit fontScale="90000"/>
          </a:bodyPr>
          <a:lstStyle/>
          <a:p>
            <a:pPr eaLnBrk="1" fontAlgn="auto" hangingPunct="1">
              <a:spcAft>
                <a:spcPts val="0"/>
              </a:spcAft>
              <a:defRPr/>
            </a:pPr>
            <a:r>
              <a:rPr lang="en-GB" dirty="0" smtClean="0"/>
              <a:t>Submitting amendments and updates to published records </a:t>
            </a:r>
          </a:p>
        </p:txBody>
      </p:sp>
      <p:sp>
        <p:nvSpPr>
          <p:cNvPr id="8195" name="Content Placeholder 5"/>
          <p:cNvSpPr>
            <a:spLocks noGrp="1"/>
          </p:cNvSpPr>
          <p:nvPr>
            <p:ph type="body" sz="quarter" idx="10"/>
          </p:nvPr>
        </p:nvSpPr>
        <p:spPr/>
        <p:txBody>
          <a:bodyPr rtlCol="0">
            <a:normAutofit fontScale="85000" lnSpcReduction="20000"/>
          </a:bodyPr>
          <a:lstStyle/>
          <a:p>
            <a:pPr eaLnBrk="1" fontAlgn="auto" hangingPunct="1">
              <a:spcAft>
                <a:spcPts val="0"/>
              </a:spcAft>
              <a:buFont typeface="Arial" pitchFamily="34" charset="0"/>
              <a:buChar char="•"/>
              <a:defRPr/>
            </a:pPr>
            <a:r>
              <a:rPr lang="en-GB" dirty="0" smtClean="0"/>
              <a:t>Major protocol amendments should be recorded</a:t>
            </a:r>
          </a:p>
          <a:p>
            <a:pPr eaLnBrk="1" fontAlgn="auto" hangingPunct="1">
              <a:spcAft>
                <a:spcPts val="0"/>
              </a:spcAft>
              <a:buFont typeface="Arial" pitchFamily="34" charset="0"/>
              <a:buChar char="•"/>
              <a:defRPr/>
            </a:pPr>
            <a:r>
              <a:rPr lang="en-GB" dirty="0" smtClean="0"/>
              <a:t>Completion and subsequent publication should be recorded</a:t>
            </a:r>
          </a:p>
          <a:p>
            <a:pPr lvl="1" eaLnBrk="1" fontAlgn="auto" hangingPunct="1">
              <a:spcAft>
                <a:spcPts val="0"/>
              </a:spcAft>
              <a:buFont typeface="Arial" pitchFamily="34" charset="0"/>
              <a:buChar char="-"/>
              <a:defRPr/>
            </a:pPr>
            <a:r>
              <a:rPr lang="en-GB" dirty="0" smtClean="0"/>
              <a:t>Access the record, make the changes</a:t>
            </a:r>
          </a:p>
          <a:p>
            <a:pPr lvl="1" eaLnBrk="1" fontAlgn="auto" hangingPunct="1">
              <a:spcAft>
                <a:spcPts val="0"/>
              </a:spcAft>
              <a:buFont typeface="Arial" pitchFamily="34" charset="0"/>
              <a:buChar char="-"/>
              <a:defRPr/>
            </a:pPr>
            <a:r>
              <a:rPr lang="en-GB" dirty="0" smtClean="0"/>
              <a:t>Update Field 5: Stage of review at this submission</a:t>
            </a:r>
          </a:p>
          <a:p>
            <a:pPr lvl="1" eaLnBrk="1" fontAlgn="auto" hangingPunct="1">
              <a:spcAft>
                <a:spcPts val="0"/>
              </a:spcAft>
              <a:buFont typeface="Arial" pitchFamily="34" charset="0"/>
              <a:buChar char="-"/>
              <a:defRPr/>
            </a:pPr>
            <a:r>
              <a:rPr lang="en-GB" dirty="0" smtClean="0"/>
              <a:t>Update Field 38: Review status</a:t>
            </a:r>
          </a:p>
          <a:p>
            <a:pPr lvl="1" eaLnBrk="1" fontAlgn="auto" hangingPunct="1">
              <a:spcAft>
                <a:spcPts val="0"/>
              </a:spcAft>
              <a:buFont typeface="Arial" pitchFamily="34" charset="0"/>
              <a:buChar char="-"/>
              <a:defRPr/>
            </a:pPr>
            <a:r>
              <a:rPr lang="en-GB" dirty="0" smtClean="0"/>
              <a:t>Click submit</a:t>
            </a:r>
          </a:p>
          <a:p>
            <a:pPr lvl="1" eaLnBrk="1" fontAlgn="auto" hangingPunct="1">
              <a:spcAft>
                <a:spcPts val="0"/>
              </a:spcAft>
              <a:buFont typeface="Arial" pitchFamily="34" charset="0"/>
              <a:buChar char="-"/>
              <a:defRPr/>
            </a:pPr>
            <a:r>
              <a:rPr lang="en-GB" dirty="0" smtClean="0"/>
              <a:t>Give brief details of the changes made and the reason in the Revision notes facility when prompted</a:t>
            </a:r>
          </a:p>
          <a:p>
            <a:pPr lvl="1" eaLnBrk="1" fontAlgn="auto" hangingPunct="1">
              <a:spcAft>
                <a:spcPts val="0"/>
              </a:spcAft>
              <a:buFont typeface="Arial" pitchFamily="34" charset="0"/>
              <a:buChar char="-"/>
              <a:defRPr/>
            </a:pPr>
            <a:r>
              <a:rPr lang="en-GB" dirty="0" smtClean="0"/>
              <a:t>Click submit </a:t>
            </a:r>
          </a:p>
          <a:p>
            <a:pPr eaLnBrk="1" fontAlgn="auto" hangingPunct="1">
              <a:spcAft>
                <a:spcPts val="0"/>
              </a:spcAft>
              <a:buFont typeface="Arial" pitchFamily="34" charset="0"/>
              <a:buChar char="•"/>
              <a:defRPr/>
            </a:pPr>
            <a:r>
              <a:rPr lang="en-GB" dirty="0" smtClean="0"/>
              <a:t>All revisions appear in the public record – most recent version is shown and access to previous versions and revision notes given </a:t>
            </a:r>
          </a:p>
        </p:txBody>
      </p:sp>
    </p:spTree>
    <p:extLst>
      <p:ext uri="{BB962C8B-B14F-4D97-AF65-F5344CB8AC3E}">
        <p14:creationId xmlns:p14="http://schemas.microsoft.com/office/powerpoint/2010/main" val="1734540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itle 5"/>
          <p:cNvSpPr>
            <a:spLocks noGrp="1"/>
          </p:cNvSpPr>
          <p:nvPr>
            <p:ph type="ctrTitle"/>
          </p:nvPr>
        </p:nvSpPr>
        <p:spPr/>
        <p:txBody>
          <a:bodyPr/>
          <a:lstStyle/>
          <a:p>
            <a:pPr eaLnBrk="1" hangingPunct="1"/>
            <a:r>
              <a:rPr lang="en-GB" dirty="0" smtClean="0"/>
              <a:t>PROSPERO public interface</a:t>
            </a:r>
            <a:endParaRPr lang="en-US" dirty="0" smtClean="0"/>
          </a:p>
        </p:txBody>
      </p:sp>
      <p:sp>
        <p:nvSpPr>
          <p:cNvPr id="10245" name="Content Placeholder 6"/>
          <p:cNvSpPr>
            <a:spLocks noGrp="1"/>
          </p:cNvSpPr>
          <p:nvPr>
            <p:ph sz="quarter" idx="10"/>
          </p:nvPr>
        </p:nvSpPr>
        <p:spPr>
          <a:xfrm>
            <a:off x="611560" y="1484313"/>
            <a:ext cx="4896544" cy="4537075"/>
          </a:xfrm>
        </p:spPr>
        <p:txBody>
          <a:bodyPr/>
          <a:lstStyle/>
          <a:p>
            <a:pPr eaLnBrk="1" hangingPunct="1"/>
            <a:r>
              <a:rPr lang="en-GB" sz="2000" dirty="0" smtClean="0"/>
              <a:t>Published records immediately available on the PROSPERO site</a:t>
            </a:r>
          </a:p>
          <a:p>
            <a:pPr eaLnBrk="1" hangingPunct="1"/>
            <a:r>
              <a:rPr lang="en-GB" sz="2000" dirty="0" smtClean="0"/>
              <a:t>All records are permanent</a:t>
            </a:r>
          </a:p>
          <a:p>
            <a:pPr eaLnBrk="1" hangingPunct="1"/>
            <a:r>
              <a:rPr lang="en-GB" sz="2000" dirty="0" smtClean="0"/>
              <a:t>All records have a unique identification number</a:t>
            </a:r>
          </a:p>
          <a:p>
            <a:pPr eaLnBrk="1" hangingPunct="1"/>
            <a:r>
              <a:rPr lang="en-GB" sz="2000" dirty="0" smtClean="0"/>
              <a:t>Audit trail of major amendments and progress</a:t>
            </a:r>
          </a:p>
          <a:p>
            <a:pPr eaLnBrk="1" hangingPunct="1"/>
            <a:r>
              <a:rPr lang="en-GB" sz="2000" dirty="0" smtClean="0"/>
              <a:t>All versions dated when published on PROSPERO</a:t>
            </a:r>
          </a:p>
          <a:p>
            <a:pPr eaLnBrk="1" hangingPunct="1"/>
            <a:r>
              <a:rPr lang="en-GB" sz="2000" dirty="0" smtClean="0"/>
              <a:t>Records can be printed, saved as a PDF and shared via social media applications</a:t>
            </a:r>
            <a:endParaRPr lang="en-US" sz="2000" dirty="0" smtClean="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717032"/>
            <a:ext cx="2369745" cy="2304256"/>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1241" y="1213520"/>
            <a:ext cx="2635384" cy="2341386"/>
          </a:xfrm>
          <a:prstGeom prst="rect">
            <a:avLst/>
          </a:prstGeom>
        </p:spPr>
      </p:pic>
    </p:spTree>
    <p:extLst>
      <p:ext uri="{BB962C8B-B14F-4D97-AF65-F5344CB8AC3E}">
        <p14:creationId xmlns:p14="http://schemas.microsoft.com/office/powerpoint/2010/main" val="1211629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27584" y="4527488"/>
            <a:ext cx="6400800" cy="648072"/>
          </a:xfrm>
        </p:spPr>
        <p:txBody>
          <a:bodyPr>
            <a:normAutofit/>
          </a:bodyPr>
          <a:lstStyle/>
          <a:p>
            <a:r>
              <a:rPr lang="en-GB" dirty="0" smtClean="0"/>
              <a:t>www.crd.york.ac.uk/PROSPERO</a:t>
            </a:r>
            <a:endParaRPr lang="en-GB" dirty="0"/>
          </a:p>
        </p:txBody>
      </p:sp>
      <p:sp>
        <p:nvSpPr>
          <p:cNvPr id="12290" name="Title 6"/>
          <p:cNvSpPr>
            <a:spLocks noGrp="1"/>
          </p:cNvSpPr>
          <p:nvPr>
            <p:ph type="title"/>
          </p:nvPr>
        </p:nvSpPr>
        <p:spPr>
          <a:xfrm>
            <a:off x="827584" y="1772816"/>
            <a:ext cx="7488832" cy="2088232"/>
          </a:xfrm>
        </p:spPr>
        <p:txBody>
          <a:bodyPr>
            <a:noAutofit/>
          </a:bodyPr>
          <a:lstStyle/>
          <a:p>
            <a:r>
              <a:rPr lang="en-GB" sz="1600" dirty="0" smtClean="0"/>
              <a:t>The </a:t>
            </a:r>
            <a:r>
              <a:rPr lang="en-GB" sz="1600" dirty="0"/>
              <a:t>development and ongoing management of PROSPERO is supported by CRD’s core work programme which is funded by the National Institute for Health Research, England; the Department of Health, Public Health Agency, Northern Ireland and the National Institute for Social Care and Health Research, Welsh Government</a:t>
            </a:r>
            <a:br>
              <a:rPr lang="en-GB" sz="1600" dirty="0"/>
            </a:br>
            <a:r>
              <a:rPr lang="en-GB" sz="1600" dirty="0"/>
              <a:t/>
            </a:r>
            <a:br>
              <a:rPr lang="en-GB" sz="1600" dirty="0"/>
            </a:br>
            <a:r>
              <a:rPr lang="en-GB" sz="1600" dirty="0"/>
              <a:t>The views expressed are those of the author(s) and not necessarily those of the NHS, NIHR, Department of Health, or any of CRD’s funders</a:t>
            </a:r>
            <a:endParaRPr lang="en-GB" sz="1600" b="1" dirty="0" smtClean="0">
              <a:solidFill>
                <a:srgbClr val="948E7F"/>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372200" y="4239096"/>
            <a:ext cx="1944216" cy="122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139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CRD NIHR PowerPoint template 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RD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RD NIHR PowerPoint template 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CRD NIHR PowerPoint template green</Template>
  <TotalTime>113</TotalTime>
  <Words>606</Words>
  <Application>Microsoft Office PowerPoint</Application>
  <PresentationFormat>On-screen Show (4:3)</PresentationFormat>
  <Paragraphs>75</Paragraphs>
  <Slides>9</Slides>
  <Notes>6</Notes>
  <HiddenSlides>0</HiddenSlides>
  <MMClips>0</MMClips>
  <ScaleCrop>false</ScaleCrop>
  <HeadingPairs>
    <vt:vector size="4" baseType="variant">
      <vt:variant>
        <vt:lpstr>Theme</vt:lpstr>
      </vt:variant>
      <vt:variant>
        <vt:i4>5</vt:i4>
      </vt:variant>
      <vt:variant>
        <vt:lpstr>Slide Titles</vt:lpstr>
      </vt:variant>
      <vt:variant>
        <vt:i4>9</vt:i4>
      </vt:variant>
    </vt:vector>
  </HeadingPairs>
  <TitlesOfParts>
    <vt:vector size="14" baseType="lpstr">
      <vt:lpstr>CRD NIHR PowerPoint template green</vt:lpstr>
      <vt:lpstr>Content slide</vt:lpstr>
      <vt:lpstr>CRD title slide</vt:lpstr>
      <vt:lpstr>1_Content slide</vt:lpstr>
      <vt:lpstr>1_CRD NIHR PowerPoint template green</vt:lpstr>
      <vt:lpstr>Registering a systematic review on PROSPERO</vt:lpstr>
      <vt:lpstr>PROSPERO: International prospective register of systematic reviews</vt:lpstr>
      <vt:lpstr>Registering a review at www.crd.york.ac.uk/PROSPERO </vt:lpstr>
      <vt:lpstr>Registering a review</vt:lpstr>
      <vt:lpstr>Saving and returning to forms</vt:lpstr>
      <vt:lpstr>Processing of submissions</vt:lpstr>
      <vt:lpstr>Submitting amendments and updates to published records </vt:lpstr>
      <vt:lpstr>PROSPERO public interface</vt:lpstr>
      <vt:lpstr>The development and ongoing management of PROSPERO is supported by CRD’s core work programme which is funded by the National Institute for Health Research, England; the Department of Health, Public Health Agency, Northern Ireland and the National Institute for Social Care and Health Research, Welsh Government  The views expressed are those of the author(s) and not necessarily those of the NHS, NIHR, Department of Health, or any of CRD’s funders</vt:lpstr>
    </vt:vector>
  </TitlesOfParts>
  <Company>The University of York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Registering a systematic review on PROSPERO</dc:title>
  <dc:creator>Alison Booth</dc:creator>
  <cp:lastModifiedBy>Liz Bickerdike</cp:lastModifiedBy>
  <cp:revision>16</cp:revision>
  <cp:lastPrinted>2013-05-08T11:45:14Z</cp:lastPrinted>
  <dcterms:created xsi:type="dcterms:W3CDTF">2013-05-07T14:07:12Z</dcterms:created>
  <dcterms:modified xsi:type="dcterms:W3CDTF">2016-05-11T15:50:41Z</dcterms:modified>
</cp:coreProperties>
</file>